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301" r:id="rId2"/>
    <p:sldId id="264" r:id="rId3"/>
    <p:sldId id="348" r:id="rId4"/>
    <p:sldId id="327" r:id="rId5"/>
    <p:sldId id="328" r:id="rId6"/>
    <p:sldId id="350" r:id="rId7"/>
    <p:sldId id="330" r:id="rId8"/>
    <p:sldId id="351" r:id="rId9"/>
    <p:sldId id="352" r:id="rId10"/>
    <p:sldId id="329" r:id="rId11"/>
    <p:sldId id="331" r:id="rId12"/>
    <p:sldId id="302" r:id="rId13"/>
  </p:sldIdLst>
  <p:sldSz cx="12192000" cy="6858000"/>
  <p:notesSz cx="6858000" cy="9144000"/>
  <p:defaultTextStyle>
    <a:defPPr>
      <a:defRPr lang="en-Q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9"/>
    <p:restoredTop sz="85493"/>
  </p:normalViewPr>
  <p:slideViewPr>
    <p:cSldViewPr snapToGrid="0" snapToObjects="1">
      <p:cViewPr varScale="1">
        <p:scale>
          <a:sx n="100" d="100"/>
          <a:sy n="100" d="100"/>
        </p:scale>
        <p:origin x="190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Q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E00A56-0B0F-2144-ADD4-B0590C763639}" type="datetimeFigureOut">
              <a:rPr lang="en-QA" smtClean="0"/>
              <a:t>10/02/2022</a:t>
            </a:fld>
            <a:endParaRPr lang="en-Q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Q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Q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1FD6F-17FD-734A-8602-84FA66BEC6ED}" type="slidenum">
              <a:rPr lang="en-QA" smtClean="0"/>
              <a:t>‹#›</a:t>
            </a:fld>
            <a:endParaRPr lang="en-QA"/>
          </a:p>
        </p:txBody>
      </p:sp>
    </p:spTree>
    <p:extLst>
      <p:ext uri="{BB962C8B-B14F-4D97-AF65-F5344CB8AC3E}">
        <p14:creationId xmlns:p14="http://schemas.microsoft.com/office/powerpoint/2010/main" val="2572822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QA" dirty="0"/>
          </a:p>
        </p:txBody>
      </p:sp>
      <p:sp>
        <p:nvSpPr>
          <p:cNvPr id="4" name="Slide Number Placeholder 3"/>
          <p:cNvSpPr>
            <a:spLocks noGrp="1"/>
          </p:cNvSpPr>
          <p:nvPr>
            <p:ph type="sldNum" sz="quarter" idx="5"/>
          </p:nvPr>
        </p:nvSpPr>
        <p:spPr/>
        <p:txBody>
          <a:bodyPr/>
          <a:lstStyle/>
          <a:p>
            <a:fld id="{0591FD6F-17FD-734A-8602-84FA66BEC6ED}" type="slidenum">
              <a:rPr lang="en-QA" smtClean="0"/>
              <a:t>3</a:t>
            </a:fld>
            <a:endParaRPr lang="en-QA"/>
          </a:p>
        </p:txBody>
      </p:sp>
    </p:spTree>
    <p:extLst>
      <p:ext uri="{BB962C8B-B14F-4D97-AF65-F5344CB8AC3E}">
        <p14:creationId xmlns:p14="http://schemas.microsoft.com/office/powerpoint/2010/main" val="3460313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study by de Smit, Maarten H., and J. Van </a:t>
            </a:r>
            <a:r>
              <a:rPr lang="en-US" dirty="0" err="1"/>
              <a:t>Duin</a:t>
            </a:r>
            <a:r>
              <a:rPr lang="en-US" dirty="0"/>
              <a:t> [] later showed that there are secondary structures in these sites that can act to block ribosome binding</a:t>
            </a:r>
          </a:p>
          <a:p>
            <a:endParaRPr lang="en-QA" dirty="0"/>
          </a:p>
        </p:txBody>
      </p:sp>
      <p:sp>
        <p:nvSpPr>
          <p:cNvPr id="4" name="Slide Number Placeholder 3"/>
          <p:cNvSpPr>
            <a:spLocks noGrp="1"/>
          </p:cNvSpPr>
          <p:nvPr>
            <p:ph type="sldNum" sz="quarter" idx="5"/>
          </p:nvPr>
        </p:nvSpPr>
        <p:spPr/>
        <p:txBody>
          <a:bodyPr/>
          <a:lstStyle/>
          <a:p>
            <a:fld id="{0591FD6F-17FD-734A-8602-84FA66BEC6ED}" type="slidenum">
              <a:rPr lang="en-QA" smtClean="0"/>
              <a:t>4</a:t>
            </a:fld>
            <a:endParaRPr lang="en-QA"/>
          </a:p>
        </p:txBody>
      </p:sp>
    </p:spTree>
    <p:extLst>
      <p:ext uri="{BB962C8B-B14F-4D97-AF65-F5344CB8AC3E}">
        <p14:creationId xmlns:p14="http://schemas.microsoft.com/office/powerpoint/2010/main" val="7687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5257F-7A00-B04E-AE16-E0A7A316C1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QA"/>
          </a:p>
        </p:txBody>
      </p:sp>
      <p:sp>
        <p:nvSpPr>
          <p:cNvPr id="3" name="Subtitle 2">
            <a:extLst>
              <a:ext uri="{FF2B5EF4-FFF2-40B4-BE49-F238E27FC236}">
                <a16:creationId xmlns:a16="http://schemas.microsoft.com/office/drawing/2014/main" id="{D2C1CD64-BF98-BA44-AC94-91BA63B1F8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QA"/>
          </a:p>
        </p:txBody>
      </p:sp>
      <p:sp>
        <p:nvSpPr>
          <p:cNvPr id="4" name="Date Placeholder 3">
            <a:extLst>
              <a:ext uri="{FF2B5EF4-FFF2-40B4-BE49-F238E27FC236}">
                <a16:creationId xmlns:a16="http://schemas.microsoft.com/office/drawing/2014/main" id="{4BF0E966-D6DC-1949-8D25-BC4E52D08673}"/>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2A0FFF41-B4BE-3246-9377-EDD917F17E81}"/>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8EC9ED95-D7FA-5A46-8249-6DD74B08B791}"/>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404805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7293-2DFF-5048-B700-BD9675DB532C}"/>
              </a:ext>
            </a:extLst>
          </p:cNvPr>
          <p:cNvSpPr>
            <a:spLocks noGrp="1"/>
          </p:cNvSpPr>
          <p:nvPr>
            <p:ph type="title"/>
          </p:nvPr>
        </p:nvSpPr>
        <p:spPr/>
        <p:txBody>
          <a:bodyPr/>
          <a:lstStyle/>
          <a:p>
            <a:r>
              <a:rPr lang="en-US"/>
              <a:t>Click to edit Master title style</a:t>
            </a:r>
            <a:endParaRPr lang="en-QA"/>
          </a:p>
        </p:txBody>
      </p:sp>
      <p:sp>
        <p:nvSpPr>
          <p:cNvPr id="3" name="Vertical Text Placeholder 2">
            <a:extLst>
              <a:ext uri="{FF2B5EF4-FFF2-40B4-BE49-F238E27FC236}">
                <a16:creationId xmlns:a16="http://schemas.microsoft.com/office/drawing/2014/main" id="{4A3EB5CE-AE25-2D41-892E-22684B336E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0B6F0FD9-8590-3546-9124-CAF57935CA79}"/>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F25AF5EE-397A-1044-AC45-E370091886D4}"/>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2A51B402-37D6-2C42-8521-A5AD75C66BB3}"/>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90532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57EA0B-BCBE-A445-9B27-29CB1AAC87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QA"/>
          </a:p>
        </p:txBody>
      </p:sp>
      <p:sp>
        <p:nvSpPr>
          <p:cNvPr id="3" name="Vertical Text Placeholder 2">
            <a:extLst>
              <a:ext uri="{FF2B5EF4-FFF2-40B4-BE49-F238E27FC236}">
                <a16:creationId xmlns:a16="http://schemas.microsoft.com/office/drawing/2014/main" id="{AA8AB2DC-F1A4-8F44-B085-986772EB78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A0F7A66A-54C5-D544-9593-A18A9D91122E}"/>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00BA21D1-AD58-2D4A-8D97-BFCD9320016E}"/>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F39B63C8-6833-F947-9443-83654433C09F}"/>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23265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1283-F8C4-F746-B813-187869275C97}"/>
              </a:ext>
            </a:extLst>
          </p:cNvPr>
          <p:cNvSpPr>
            <a:spLocks noGrp="1"/>
          </p:cNvSpPr>
          <p:nvPr>
            <p:ph type="title"/>
          </p:nvPr>
        </p:nvSpPr>
        <p:spPr/>
        <p:txBody>
          <a:bodyPr/>
          <a:lstStyle/>
          <a:p>
            <a:r>
              <a:rPr lang="en-US"/>
              <a:t>Click to edit Master title style</a:t>
            </a:r>
            <a:endParaRPr lang="en-QA"/>
          </a:p>
        </p:txBody>
      </p:sp>
      <p:sp>
        <p:nvSpPr>
          <p:cNvPr id="3" name="Content Placeholder 2">
            <a:extLst>
              <a:ext uri="{FF2B5EF4-FFF2-40B4-BE49-F238E27FC236}">
                <a16:creationId xmlns:a16="http://schemas.microsoft.com/office/drawing/2014/main" id="{93C838D6-DCF8-4041-9AA4-B2F26C728B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E0D2A351-FA0D-DB4C-A798-24E79C64F5F2}"/>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383D7115-CC43-FC48-9A10-2338817AAD85}"/>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A9B04FEC-197C-7640-B515-D9264150B1A3}"/>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34154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681A3-D7A2-7041-B4FF-D1A5719626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QA"/>
          </a:p>
        </p:txBody>
      </p:sp>
      <p:sp>
        <p:nvSpPr>
          <p:cNvPr id="3" name="Text Placeholder 2">
            <a:extLst>
              <a:ext uri="{FF2B5EF4-FFF2-40B4-BE49-F238E27FC236}">
                <a16:creationId xmlns:a16="http://schemas.microsoft.com/office/drawing/2014/main" id="{2802A4A7-B567-0048-9AFE-3D07C26517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2CCA15-781C-534B-8AC3-BF452491FAC0}"/>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501DC1CE-67BC-1547-8BDB-5C605FEDD1E7}"/>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0D821006-9BF0-354B-B141-D2C8383CF0EA}"/>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100430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4BDD-81D5-D142-A727-22820AF01232}"/>
              </a:ext>
            </a:extLst>
          </p:cNvPr>
          <p:cNvSpPr>
            <a:spLocks noGrp="1"/>
          </p:cNvSpPr>
          <p:nvPr>
            <p:ph type="title"/>
          </p:nvPr>
        </p:nvSpPr>
        <p:spPr/>
        <p:txBody>
          <a:bodyPr/>
          <a:lstStyle/>
          <a:p>
            <a:r>
              <a:rPr lang="en-US"/>
              <a:t>Click to edit Master title style</a:t>
            </a:r>
            <a:endParaRPr lang="en-QA"/>
          </a:p>
        </p:txBody>
      </p:sp>
      <p:sp>
        <p:nvSpPr>
          <p:cNvPr id="3" name="Content Placeholder 2">
            <a:extLst>
              <a:ext uri="{FF2B5EF4-FFF2-40B4-BE49-F238E27FC236}">
                <a16:creationId xmlns:a16="http://schemas.microsoft.com/office/drawing/2014/main" id="{6B797F71-10F2-A14D-81E2-BEB2057805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Content Placeholder 3">
            <a:extLst>
              <a:ext uri="{FF2B5EF4-FFF2-40B4-BE49-F238E27FC236}">
                <a16:creationId xmlns:a16="http://schemas.microsoft.com/office/drawing/2014/main" id="{52ABB280-09CE-2A44-9D00-66BEBEBF78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5" name="Date Placeholder 4">
            <a:extLst>
              <a:ext uri="{FF2B5EF4-FFF2-40B4-BE49-F238E27FC236}">
                <a16:creationId xmlns:a16="http://schemas.microsoft.com/office/drawing/2014/main" id="{36397D47-D5F3-5348-9BAE-696D23ABAAD3}"/>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6" name="Footer Placeholder 5">
            <a:extLst>
              <a:ext uri="{FF2B5EF4-FFF2-40B4-BE49-F238E27FC236}">
                <a16:creationId xmlns:a16="http://schemas.microsoft.com/office/drawing/2014/main" id="{DB242907-E3B1-0043-939E-2D8A846A902A}"/>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9E20800B-E8B2-684B-9B57-6C26E3578858}"/>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34259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DF86-A0B4-F44A-A31A-95E3CC8B914E}"/>
              </a:ext>
            </a:extLst>
          </p:cNvPr>
          <p:cNvSpPr>
            <a:spLocks noGrp="1"/>
          </p:cNvSpPr>
          <p:nvPr>
            <p:ph type="title"/>
          </p:nvPr>
        </p:nvSpPr>
        <p:spPr>
          <a:xfrm>
            <a:off x="839788" y="365125"/>
            <a:ext cx="10515600" cy="1325563"/>
          </a:xfrm>
        </p:spPr>
        <p:txBody>
          <a:bodyPr/>
          <a:lstStyle/>
          <a:p>
            <a:r>
              <a:rPr lang="en-US"/>
              <a:t>Click to edit Master title style</a:t>
            </a:r>
            <a:endParaRPr lang="en-QA"/>
          </a:p>
        </p:txBody>
      </p:sp>
      <p:sp>
        <p:nvSpPr>
          <p:cNvPr id="3" name="Text Placeholder 2">
            <a:extLst>
              <a:ext uri="{FF2B5EF4-FFF2-40B4-BE49-F238E27FC236}">
                <a16:creationId xmlns:a16="http://schemas.microsoft.com/office/drawing/2014/main" id="{B4575D27-E7DB-5E4F-81D5-D12E11604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78071C-3A38-9E4F-9D6A-1367BA3649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5" name="Text Placeholder 4">
            <a:extLst>
              <a:ext uri="{FF2B5EF4-FFF2-40B4-BE49-F238E27FC236}">
                <a16:creationId xmlns:a16="http://schemas.microsoft.com/office/drawing/2014/main" id="{5CDA5671-A83E-DE4E-B1F4-7318BC01F7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9934BF-CBC8-D242-A285-203727D8C8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7" name="Date Placeholder 6">
            <a:extLst>
              <a:ext uri="{FF2B5EF4-FFF2-40B4-BE49-F238E27FC236}">
                <a16:creationId xmlns:a16="http://schemas.microsoft.com/office/drawing/2014/main" id="{1E8E922D-7A94-494B-9A4A-501DA80D004D}"/>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8" name="Footer Placeholder 7">
            <a:extLst>
              <a:ext uri="{FF2B5EF4-FFF2-40B4-BE49-F238E27FC236}">
                <a16:creationId xmlns:a16="http://schemas.microsoft.com/office/drawing/2014/main" id="{5C514485-B2D1-BA4A-A5CA-659789F29160}"/>
              </a:ext>
            </a:extLst>
          </p:cNvPr>
          <p:cNvSpPr>
            <a:spLocks noGrp="1"/>
          </p:cNvSpPr>
          <p:nvPr>
            <p:ph type="ftr" sz="quarter" idx="11"/>
          </p:nvPr>
        </p:nvSpPr>
        <p:spPr/>
        <p:txBody>
          <a:bodyPr/>
          <a:lstStyle/>
          <a:p>
            <a:endParaRPr lang="en-QA"/>
          </a:p>
        </p:txBody>
      </p:sp>
      <p:sp>
        <p:nvSpPr>
          <p:cNvPr id="9" name="Slide Number Placeholder 8">
            <a:extLst>
              <a:ext uri="{FF2B5EF4-FFF2-40B4-BE49-F238E27FC236}">
                <a16:creationId xmlns:a16="http://schemas.microsoft.com/office/drawing/2014/main" id="{A49B63AA-FAC5-9A45-8FBC-CEE7FBF9744A}"/>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513362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2A8B-268A-334C-9E95-2FB7DCFCA71E}"/>
              </a:ext>
            </a:extLst>
          </p:cNvPr>
          <p:cNvSpPr>
            <a:spLocks noGrp="1"/>
          </p:cNvSpPr>
          <p:nvPr>
            <p:ph type="title"/>
          </p:nvPr>
        </p:nvSpPr>
        <p:spPr/>
        <p:txBody>
          <a:bodyPr/>
          <a:lstStyle/>
          <a:p>
            <a:r>
              <a:rPr lang="en-US"/>
              <a:t>Click to edit Master title style</a:t>
            </a:r>
            <a:endParaRPr lang="en-QA"/>
          </a:p>
        </p:txBody>
      </p:sp>
      <p:sp>
        <p:nvSpPr>
          <p:cNvPr id="3" name="Date Placeholder 2">
            <a:extLst>
              <a:ext uri="{FF2B5EF4-FFF2-40B4-BE49-F238E27FC236}">
                <a16:creationId xmlns:a16="http://schemas.microsoft.com/office/drawing/2014/main" id="{5773BA73-4BB5-DB43-8F27-F94C850F8FA0}"/>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4" name="Footer Placeholder 3">
            <a:extLst>
              <a:ext uri="{FF2B5EF4-FFF2-40B4-BE49-F238E27FC236}">
                <a16:creationId xmlns:a16="http://schemas.microsoft.com/office/drawing/2014/main" id="{3FA532B1-EA95-D74B-B748-DC7461509A80}"/>
              </a:ext>
            </a:extLst>
          </p:cNvPr>
          <p:cNvSpPr>
            <a:spLocks noGrp="1"/>
          </p:cNvSpPr>
          <p:nvPr>
            <p:ph type="ftr" sz="quarter" idx="11"/>
          </p:nvPr>
        </p:nvSpPr>
        <p:spPr/>
        <p:txBody>
          <a:bodyPr/>
          <a:lstStyle/>
          <a:p>
            <a:endParaRPr lang="en-QA"/>
          </a:p>
        </p:txBody>
      </p:sp>
      <p:sp>
        <p:nvSpPr>
          <p:cNvPr id="5" name="Slide Number Placeholder 4">
            <a:extLst>
              <a:ext uri="{FF2B5EF4-FFF2-40B4-BE49-F238E27FC236}">
                <a16:creationId xmlns:a16="http://schemas.microsoft.com/office/drawing/2014/main" id="{6F836723-4FAC-9840-9A5B-4DF465EC667C}"/>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100951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AD649C-D7F4-5B42-B246-6DEBB143FA53}"/>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3" name="Footer Placeholder 2">
            <a:extLst>
              <a:ext uri="{FF2B5EF4-FFF2-40B4-BE49-F238E27FC236}">
                <a16:creationId xmlns:a16="http://schemas.microsoft.com/office/drawing/2014/main" id="{2A698E6F-0D7F-4040-9452-2C7935E1112D}"/>
              </a:ext>
            </a:extLst>
          </p:cNvPr>
          <p:cNvSpPr>
            <a:spLocks noGrp="1"/>
          </p:cNvSpPr>
          <p:nvPr>
            <p:ph type="ftr" sz="quarter" idx="11"/>
          </p:nvPr>
        </p:nvSpPr>
        <p:spPr/>
        <p:txBody>
          <a:bodyPr/>
          <a:lstStyle/>
          <a:p>
            <a:endParaRPr lang="en-QA"/>
          </a:p>
        </p:txBody>
      </p:sp>
      <p:sp>
        <p:nvSpPr>
          <p:cNvPr id="4" name="Slide Number Placeholder 3">
            <a:extLst>
              <a:ext uri="{FF2B5EF4-FFF2-40B4-BE49-F238E27FC236}">
                <a16:creationId xmlns:a16="http://schemas.microsoft.com/office/drawing/2014/main" id="{071F4BD6-74D3-2044-A6B3-209E87B9446B}"/>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21011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41355-B556-C346-8B49-C0F77CBC4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QA"/>
          </a:p>
        </p:txBody>
      </p:sp>
      <p:sp>
        <p:nvSpPr>
          <p:cNvPr id="3" name="Content Placeholder 2">
            <a:extLst>
              <a:ext uri="{FF2B5EF4-FFF2-40B4-BE49-F238E27FC236}">
                <a16:creationId xmlns:a16="http://schemas.microsoft.com/office/drawing/2014/main" id="{7EE7D652-20E6-6B4C-BE57-CCFC459419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Text Placeholder 3">
            <a:extLst>
              <a:ext uri="{FF2B5EF4-FFF2-40B4-BE49-F238E27FC236}">
                <a16:creationId xmlns:a16="http://schemas.microsoft.com/office/drawing/2014/main" id="{D8D1E2B1-3E01-9C4C-9BA7-410D9B6F2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4E1F73-C1FB-DE42-9B9D-79CD298A29A6}"/>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6" name="Footer Placeholder 5">
            <a:extLst>
              <a:ext uri="{FF2B5EF4-FFF2-40B4-BE49-F238E27FC236}">
                <a16:creationId xmlns:a16="http://schemas.microsoft.com/office/drawing/2014/main" id="{79C9C4D7-BEA1-2A45-9AEE-C7B2DF16B71A}"/>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504A629B-D1CF-F444-855D-886239ECD168}"/>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96241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3AD7-CE88-F24B-A075-C5B1B82482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QA"/>
          </a:p>
        </p:txBody>
      </p:sp>
      <p:sp>
        <p:nvSpPr>
          <p:cNvPr id="3" name="Picture Placeholder 2">
            <a:extLst>
              <a:ext uri="{FF2B5EF4-FFF2-40B4-BE49-F238E27FC236}">
                <a16:creationId xmlns:a16="http://schemas.microsoft.com/office/drawing/2014/main" id="{7718EC44-5B56-1846-9C80-3E693F0059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QA"/>
          </a:p>
        </p:txBody>
      </p:sp>
      <p:sp>
        <p:nvSpPr>
          <p:cNvPr id="4" name="Text Placeholder 3">
            <a:extLst>
              <a:ext uri="{FF2B5EF4-FFF2-40B4-BE49-F238E27FC236}">
                <a16:creationId xmlns:a16="http://schemas.microsoft.com/office/drawing/2014/main" id="{C7755BD0-4B16-0A42-A160-A29DE51135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AB3E0D-9862-3C41-997D-D25612E098CB}"/>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6" name="Footer Placeholder 5">
            <a:extLst>
              <a:ext uri="{FF2B5EF4-FFF2-40B4-BE49-F238E27FC236}">
                <a16:creationId xmlns:a16="http://schemas.microsoft.com/office/drawing/2014/main" id="{C6119434-C43B-504C-97CD-9E0F2780FEA3}"/>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74EAF507-A6CB-7B43-A97F-C7234EFA8381}"/>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16054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C5CC8E-9C77-2949-A346-D549FA8606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QA"/>
          </a:p>
        </p:txBody>
      </p:sp>
      <p:sp>
        <p:nvSpPr>
          <p:cNvPr id="3" name="Text Placeholder 2">
            <a:extLst>
              <a:ext uri="{FF2B5EF4-FFF2-40B4-BE49-F238E27FC236}">
                <a16:creationId xmlns:a16="http://schemas.microsoft.com/office/drawing/2014/main" id="{4E7C34F5-D76D-5B44-A4EE-465EA90074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104F28CD-7178-8C4E-8636-833594FA92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281B9F26-806D-B54F-9B04-DCCAADEAC6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QA"/>
          </a:p>
        </p:txBody>
      </p:sp>
      <p:sp>
        <p:nvSpPr>
          <p:cNvPr id="6" name="Slide Number Placeholder 5">
            <a:extLst>
              <a:ext uri="{FF2B5EF4-FFF2-40B4-BE49-F238E27FC236}">
                <a16:creationId xmlns:a16="http://schemas.microsoft.com/office/drawing/2014/main" id="{BADE5784-7C39-4D49-A827-36CF9D2D78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CD445-B4C9-CF47-9CC5-C2544E25FD1B}" type="slidenum">
              <a:rPr lang="en-QA" smtClean="0"/>
              <a:t>‹#›</a:t>
            </a:fld>
            <a:endParaRPr lang="en-QA"/>
          </a:p>
        </p:txBody>
      </p:sp>
    </p:spTree>
    <p:extLst>
      <p:ext uri="{BB962C8B-B14F-4D97-AF65-F5344CB8AC3E}">
        <p14:creationId xmlns:p14="http://schemas.microsoft.com/office/powerpoint/2010/main" val="201767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Q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18A2D-1C5E-9B4A-85D1-5774D276A80B}"/>
              </a:ext>
            </a:extLst>
          </p:cNvPr>
          <p:cNvSpPr>
            <a:spLocks noGrp="1"/>
          </p:cNvSpPr>
          <p:nvPr>
            <p:ph type="ctrTitle"/>
          </p:nvPr>
        </p:nvSpPr>
        <p:spPr>
          <a:xfrm>
            <a:off x="1524000" y="390843"/>
            <a:ext cx="9144000" cy="2387600"/>
          </a:xfrm>
        </p:spPr>
        <p:txBody>
          <a:bodyPr/>
          <a:lstStyle/>
          <a:p>
            <a:r>
              <a:rPr lang="en-QA" dirty="0"/>
              <a:t>AI for Medicine </a:t>
            </a:r>
          </a:p>
        </p:txBody>
      </p:sp>
      <p:sp>
        <p:nvSpPr>
          <p:cNvPr id="3" name="Subtitle 2">
            <a:extLst>
              <a:ext uri="{FF2B5EF4-FFF2-40B4-BE49-F238E27FC236}">
                <a16:creationId xmlns:a16="http://schemas.microsoft.com/office/drawing/2014/main" id="{7F3DAD48-F178-924A-855C-C37710EF0ADE}"/>
              </a:ext>
            </a:extLst>
          </p:cNvPr>
          <p:cNvSpPr>
            <a:spLocks noGrp="1"/>
          </p:cNvSpPr>
          <p:nvPr>
            <p:ph type="subTitle" idx="1"/>
          </p:nvPr>
        </p:nvSpPr>
        <p:spPr>
          <a:xfrm>
            <a:off x="1524000" y="2968054"/>
            <a:ext cx="9144000" cy="2250122"/>
          </a:xfrm>
        </p:spPr>
        <p:txBody>
          <a:bodyPr>
            <a:noAutofit/>
          </a:bodyPr>
          <a:lstStyle/>
          <a:p>
            <a:r>
              <a:rPr lang="en-QA" sz="2800" b="1" dirty="0">
                <a:solidFill>
                  <a:srgbClr val="00B0F0"/>
                </a:solidFill>
              </a:rPr>
              <a:t>Lecture 7: </a:t>
            </a:r>
          </a:p>
          <a:p>
            <a:r>
              <a:rPr lang="en-QA" sz="2800" b="1" dirty="0">
                <a:solidFill>
                  <a:srgbClr val="00B0F0"/>
                </a:solidFill>
              </a:rPr>
              <a:t>Molecular Genetics and Machine Learning</a:t>
            </a:r>
          </a:p>
          <a:p>
            <a:endParaRPr lang="en-QA" sz="2800" dirty="0"/>
          </a:p>
          <a:p>
            <a:r>
              <a:rPr lang="en-QA" sz="2800" dirty="0"/>
              <a:t>Feb 02, 2022</a:t>
            </a:r>
          </a:p>
          <a:p>
            <a:r>
              <a:rPr lang="en-QA" sz="2800" dirty="0"/>
              <a:t>Mohammad Hammoud</a:t>
            </a:r>
          </a:p>
          <a:p>
            <a:r>
              <a:rPr lang="en-QA" sz="2800" b="1" dirty="0">
                <a:solidFill>
                  <a:srgbClr val="FF0000"/>
                </a:solidFill>
              </a:rPr>
              <a:t>Carnegie Mellon University in Qatar</a:t>
            </a:r>
          </a:p>
        </p:txBody>
      </p:sp>
    </p:spTree>
    <p:extLst>
      <p:ext uri="{BB962C8B-B14F-4D97-AF65-F5344CB8AC3E}">
        <p14:creationId xmlns:p14="http://schemas.microsoft.com/office/powerpoint/2010/main" val="1625015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Training</a:t>
            </a:r>
            <a:r>
              <a:rPr lang="en-GB" dirty="0"/>
              <a:t> to </a:t>
            </a:r>
            <a:r>
              <a:rPr lang="en-GB" b="1" i="1" dirty="0"/>
              <a:t>Inference</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In short, a matrix </a:t>
            </a:r>
            <a:r>
              <a:rPr lang="en-US" b="1" dirty="0"/>
              <a:t>w</a:t>
            </a:r>
            <a:r>
              <a:rPr lang="en-US" dirty="0"/>
              <a:t> can be learnt based on a given training set using a </a:t>
            </a:r>
            <a:r>
              <a:rPr lang="en-US" dirty="0">
                <a:solidFill>
                  <a:srgbClr val="00B0F0"/>
                </a:solidFill>
              </a:rPr>
              <a:t>perceptron</a:t>
            </a:r>
            <a:r>
              <a:rPr lang="en-US" dirty="0"/>
              <a:t> algorithm</a:t>
            </a:r>
          </a:p>
          <a:p>
            <a:pPr marL="0" indent="0">
              <a:buNone/>
            </a:pPr>
            <a:endParaRPr lang="en-US" dirty="0"/>
          </a:p>
          <a:p>
            <a:r>
              <a:rPr lang="en-US" dirty="0"/>
              <a:t>Once learnt, </a:t>
            </a:r>
            <a:r>
              <a:rPr lang="en-US" b="1" dirty="0"/>
              <a:t>w</a:t>
            </a:r>
            <a:r>
              <a:rPr lang="en-US" dirty="0"/>
              <a:t> can be multiplied by any </a:t>
            </a:r>
            <a:r>
              <a:rPr lang="en-US" i="1" u="sng" dirty="0"/>
              <a:t>new</a:t>
            </a:r>
            <a:r>
              <a:rPr lang="en-US" dirty="0"/>
              <a:t> sequence, </a:t>
            </a:r>
            <a:r>
              <a:rPr lang="en-US" b="1" dirty="0"/>
              <a:t>x</a:t>
            </a:r>
            <a:r>
              <a:rPr lang="en-US" dirty="0"/>
              <a:t>, represented as a matrix of 0s and 1s, after which we can infer whether </a:t>
            </a:r>
            <a:r>
              <a:rPr lang="en-US" b="1" dirty="0"/>
              <a:t>x</a:t>
            </a:r>
            <a:r>
              <a:rPr lang="en-US" dirty="0"/>
              <a:t> is a “true-site” or “non-site” based on the output score</a:t>
            </a:r>
          </a:p>
          <a:p>
            <a:pPr lvl="1"/>
            <a:r>
              <a:rPr lang="en-US" dirty="0"/>
              <a:t>If the output score is greater than </a:t>
            </a:r>
            <a:r>
              <a:rPr lang="en-US" dirty="0" err="1"/>
              <a:t>θ</a:t>
            </a:r>
            <a:r>
              <a:rPr lang="en-US" dirty="0"/>
              <a:t>, the site is true</a:t>
            </a:r>
          </a:p>
          <a:p>
            <a:pPr lvl="1"/>
            <a:r>
              <a:rPr lang="en-US" dirty="0"/>
              <a:t>If the output score is less than </a:t>
            </a:r>
            <a:r>
              <a:rPr lang="en-US" dirty="0" err="1"/>
              <a:t>θ</a:t>
            </a:r>
            <a:r>
              <a:rPr lang="en-US" dirty="0"/>
              <a:t>, the site is not true</a:t>
            </a:r>
          </a:p>
          <a:p>
            <a:pPr marL="457200" lvl="1" indent="0">
              <a:buNone/>
            </a:pPr>
            <a:endParaRPr lang="en-US" dirty="0"/>
          </a:p>
        </p:txBody>
      </p:sp>
    </p:spTree>
    <p:extLst>
      <p:ext uri="{BB962C8B-B14F-4D97-AF65-F5344CB8AC3E}">
        <p14:creationId xmlns:p14="http://schemas.microsoft.com/office/powerpoint/2010/main" val="412249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Next Wednesday’s Lecture…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err="1"/>
              <a:t>Perceptrons</a:t>
            </a:r>
            <a:r>
              <a:rPr lang="en-US" dirty="0"/>
              <a:t> exhibit several limitations, which will be discussed next Wednesday </a:t>
            </a:r>
          </a:p>
          <a:p>
            <a:endParaRPr lang="en-US" dirty="0"/>
          </a:p>
          <a:p>
            <a:r>
              <a:rPr lang="en-US" dirty="0"/>
              <a:t>These limitations serve as a motivation for a better learning algorithm known as </a:t>
            </a:r>
            <a:r>
              <a:rPr lang="en-US" dirty="0">
                <a:solidFill>
                  <a:srgbClr val="00B0F0"/>
                </a:solidFill>
              </a:rPr>
              <a:t>Support-Vector Machine </a:t>
            </a:r>
            <a:r>
              <a:rPr lang="en-US" dirty="0"/>
              <a:t>(</a:t>
            </a:r>
            <a:r>
              <a:rPr lang="en-US" dirty="0">
                <a:solidFill>
                  <a:srgbClr val="00B0F0"/>
                </a:solidFill>
              </a:rPr>
              <a:t>SVM</a:t>
            </a:r>
            <a:r>
              <a:rPr lang="en-US" dirty="0"/>
              <a:t>), which we will discuss next Wednesday as well </a:t>
            </a:r>
          </a:p>
          <a:p>
            <a:pPr marL="457200" lvl="1" indent="0">
              <a:buNone/>
            </a:pPr>
            <a:endParaRPr lang="en-US" dirty="0"/>
          </a:p>
        </p:txBody>
      </p:sp>
    </p:spTree>
    <p:extLst>
      <p:ext uri="{BB962C8B-B14F-4D97-AF65-F5344CB8AC3E}">
        <p14:creationId xmlns:p14="http://schemas.microsoft.com/office/powerpoint/2010/main" val="3083767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1F8B-127C-934A-AC34-D2F9A3D9967B}"/>
              </a:ext>
            </a:extLst>
          </p:cNvPr>
          <p:cNvSpPr>
            <a:spLocks noGrp="1"/>
          </p:cNvSpPr>
          <p:nvPr>
            <p:ph type="title"/>
          </p:nvPr>
        </p:nvSpPr>
        <p:spPr/>
        <p:txBody>
          <a:bodyPr/>
          <a:lstStyle/>
          <a:p>
            <a:pPr algn="ctr"/>
            <a:r>
              <a:rPr lang="en-US" dirty="0"/>
              <a:t>References</a:t>
            </a:r>
            <a:endParaRPr lang="en-QA" dirty="0"/>
          </a:p>
        </p:txBody>
      </p:sp>
      <p:sp>
        <p:nvSpPr>
          <p:cNvPr id="3" name="Content Placeholder 2">
            <a:extLst>
              <a:ext uri="{FF2B5EF4-FFF2-40B4-BE49-F238E27FC236}">
                <a16:creationId xmlns:a16="http://schemas.microsoft.com/office/drawing/2014/main" id="{A2B70868-EB99-5245-AB59-7D08D330F835}"/>
              </a:ext>
            </a:extLst>
          </p:cNvPr>
          <p:cNvSpPr>
            <a:spLocks noGrp="1"/>
          </p:cNvSpPr>
          <p:nvPr>
            <p:ph idx="1"/>
          </p:nvPr>
        </p:nvSpPr>
        <p:spPr>
          <a:xfrm>
            <a:off x="838200" y="1825625"/>
            <a:ext cx="10515600" cy="4667250"/>
          </a:xfrm>
        </p:spPr>
        <p:txBody>
          <a:bodyPr>
            <a:normAutofit lnSpcReduction="10000"/>
          </a:bodyPr>
          <a:lstStyle/>
          <a:p>
            <a:r>
              <a:rPr lang="en-US" dirty="0"/>
              <a:t>[1] Rajaraman Anand and Jeffrey David Ullman. “Mining of massive datasets.” Cambridge University Press, 2011</a:t>
            </a:r>
          </a:p>
          <a:p>
            <a:r>
              <a:rPr lang="en-US" dirty="0"/>
              <a:t>[2] </a:t>
            </a:r>
            <a:r>
              <a:rPr lang="en-US" dirty="0" err="1"/>
              <a:t>Stormo</a:t>
            </a:r>
            <a:r>
              <a:rPr lang="en-US" dirty="0"/>
              <a:t>, Gary D. "DNA binding sites: representation and discovery." </a:t>
            </a:r>
            <a:r>
              <a:rPr lang="en-US" i="1" dirty="0"/>
              <a:t>Bioinformatics</a:t>
            </a:r>
            <a:r>
              <a:rPr lang="en-US" dirty="0"/>
              <a:t> 16.1 (2000): 16-23</a:t>
            </a:r>
          </a:p>
          <a:p>
            <a:r>
              <a:rPr lang="en-US" dirty="0"/>
              <a:t>[3] </a:t>
            </a:r>
            <a:r>
              <a:rPr lang="en-US" dirty="0" err="1"/>
              <a:t>Stormo</a:t>
            </a:r>
            <a:r>
              <a:rPr lang="en-US" dirty="0"/>
              <a:t>, Gary D., et al. "Use of the ‘Perceptron’ algorithm to distinguish translational initiation sites in E. coli." Nucleic acids research 10.9 (1982): 2997-3011</a:t>
            </a:r>
          </a:p>
          <a:p>
            <a:r>
              <a:rPr lang="en-US" dirty="0"/>
              <a:t>[4] de Smit, Maarten H., and J. Van </a:t>
            </a:r>
            <a:r>
              <a:rPr lang="en-US" dirty="0" err="1"/>
              <a:t>Duin</a:t>
            </a:r>
            <a:r>
              <a:rPr lang="en-US" dirty="0"/>
              <a:t>. "Secondary structure of the ribosome binding site determines translational efficiency: a quantitative analysis." </a:t>
            </a:r>
            <a:r>
              <a:rPr lang="en-US" i="1" dirty="0"/>
              <a:t>Proceedings of the National Academy of Sciences</a:t>
            </a:r>
            <a:r>
              <a:rPr lang="en-US" dirty="0"/>
              <a:t> 87.19 (1990): 7668-7672</a:t>
            </a:r>
          </a:p>
          <a:p>
            <a:endParaRPr lang="en-QA" dirty="0"/>
          </a:p>
        </p:txBody>
      </p:sp>
    </p:spTree>
    <p:extLst>
      <p:ext uri="{BB962C8B-B14F-4D97-AF65-F5344CB8AC3E}">
        <p14:creationId xmlns:p14="http://schemas.microsoft.com/office/powerpoint/2010/main" val="1473083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BDFB3-61E4-9241-ACC6-9E285D9B1781}"/>
              </a:ext>
            </a:extLst>
          </p:cNvPr>
          <p:cNvSpPr>
            <a:spLocks noGrp="1"/>
          </p:cNvSpPr>
          <p:nvPr>
            <p:ph type="title"/>
          </p:nvPr>
        </p:nvSpPr>
        <p:spPr/>
        <p:txBody>
          <a:bodyPr/>
          <a:lstStyle/>
          <a:p>
            <a:pPr algn="ctr"/>
            <a:r>
              <a:rPr lang="en-QA" dirty="0"/>
              <a:t>Today…</a:t>
            </a:r>
          </a:p>
        </p:txBody>
      </p:sp>
      <p:sp>
        <p:nvSpPr>
          <p:cNvPr id="3" name="Content Placeholder 2">
            <a:extLst>
              <a:ext uri="{FF2B5EF4-FFF2-40B4-BE49-F238E27FC236}">
                <a16:creationId xmlns:a16="http://schemas.microsoft.com/office/drawing/2014/main" id="{B4FD23B7-142A-C040-9C59-B15B39226FA8}"/>
              </a:ext>
            </a:extLst>
          </p:cNvPr>
          <p:cNvSpPr>
            <a:spLocks noGrp="1"/>
          </p:cNvSpPr>
          <p:nvPr>
            <p:ph idx="1"/>
          </p:nvPr>
        </p:nvSpPr>
        <p:spPr>
          <a:xfrm>
            <a:off x="838200" y="1825624"/>
            <a:ext cx="10826578" cy="4908808"/>
          </a:xfrm>
        </p:spPr>
        <p:txBody>
          <a:bodyPr>
            <a:normAutofit/>
          </a:bodyPr>
          <a:lstStyle/>
          <a:p>
            <a:r>
              <a:rPr lang="en-US" dirty="0">
                <a:solidFill>
                  <a:srgbClr val="00B0F0"/>
                </a:solidFill>
              </a:rPr>
              <a:t>Last Wednesday’s Session:</a:t>
            </a:r>
          </a:p>
          <a:p>
            <a:pPr lvl="1"/>
            <a:r>
              <a:rPr lang="en-US" sz="2800" dirty="0"/>
              <a:t>Molecular genetics and machine learning </a:t>
            </a:r>
          </a:p>
          <a:p>
            <a:pPr lvl="1"/>
            <a:endParaRPr lang="en-US" sz="2800" dirty="0"/>
          </a:p>
          <a:p>
            <a:r>
              <a:rPr lang="en-US" dirty="0">
                <a:solidFill>
                  <a:srgbClr val="00B0F0"/>
                </a:solidFill>
              </a:rPr>
              <a:t>Today’s Session:</a:t>
            </a:r>
          </a:p>
          <a:p>
            <a:pPr lvl="1"/>
            <a:r>
              <a:rPr lang="en-US" sz="2800" dirty="0"/>
              <a:t>Molecular genetics and machine learning (</a:t>
            </a:r>
            <a:r>
              <a:rPr lang="en-US" sz="2800" i="1" dirty="0"/>
              <a:t>conclude</a:t>
            </a:r>
            <a:r>
              <a:rPr lang="en-US" sz="2800" dirty="0"/>
              <a:t>)</a:t>
            </a:r>
          </a:p>
          <a:p>
            <a:pPr lvl="1"/>
            <a:endParaRPr lang="en-US" sz="2800" dirty="0"/>
          </a:p>
        </p:txBody>
      </p:sp>
    </p:spTree>
    <p:extLst>
      <p:ext uri="{BB962C8B-B14F-4D97-AF65-F5344CB8AC3E}">
        <p14:creationId xmlns:p14="http://schemas.microsoft.com/office/powerpoint/2010/main" val="1141966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normAutofit/>
          </a:bodyPr>
          <a:lstStyle/>
          <a:p>
            <a:pPr algn="ctr"/>
            <a:r>
              <a:rPr lang="en-GB" dirty="0"/>
              <a:t>Back to Where We Started…</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While it is easy to find a consensus sequence that identifies </a:t>
            </a:r>
            <a:r>
              <a:rPr lang="en-US" i="1" dirty="0"/>
              <a:t>existing</a:t>
            </a:r>
            <a:r>
              <a:rPr lang="en-US" dirty="0"/>
              <a:t> binding sites, it is not easy to find one that is optimal for predicting the occurrence of </a:t>
            </a:r>
            <a:r>
              <a:rPr lang="en-US" i="1" dirty="0"/>
              <a:t>new</a:t>
            </a:r>
            <a:r>
              <a:rPr lang="en-US" dirty="0"/>
              <a:t> sites</a:t>
            </a:r>
          </a:p>
          <a:p>
            <a:pPr lvl="1"/>
            <a:r>
              <a:rPr lang="en-US" dirty="0" err="1"/>
              <a:t>Stormo</a:t>
            </a:r>
            <a:r>
              <a:rPr lang="en-US" dirty="0"/>
              <a:t>, Gary D., et </a:t>
            </a:r>
            <a:r>
              <a:rPr lang="en-US" i="1" dirty="0"/>
              <a:t>al</a:t>
            </a:r>
            <a:r>
              <a:rPr lang="en-US" dirty="0"/>
              <a:t>. [3] discovered that some published binding sites identified by consensus sequences did not function as translation initiation sites in mRNA of </a:t>
            </a:r>
            <a:r>
              <a:rPr lang="en-US" i="1" dirty="0"/>
              <a:t>E.coli</a:t>
            </a:r>
          </a:p>
          <a:p>
            <a:pPr lvl="1"/>
            <a:r>
              <a:rPr lang="en-US" dirty="0"/>
              <a:t>This lead to the hypothesis that there could be features (beyond only similarity between sequences) that can serve in distinguishing true ribosome binding sites from “non-sites”</a:t>
            </a:r>
          </a:p>
          <a:p>
            <a:pPr lvl="1"/>
            <a:r>
              <a:rPr lang="en-US" b="1" dirty="0"/>
              <a:t>In an attempt to </a:t>
            </a:r>
            <a:r>
              <a:rPr lang="en-US" b="1" i="1" dirty="0"/>
              <a:t>learn</a:t>
            </a:r>
            <a:r>
              <a:rPr lang="en-US" b="1" dirty="0"/>
              <a:t> these features and distinguish between “true-sites” and “non-sites”, </a:t>
            </a:r>
            <a:r>
              <a:rPr lang="en-US" b="1" dirty="0" err="1"/>
              <a:t>Stormo</a:t>
            </a:r>
            <a:r>
              <a:rPr lang="en-US" b="1" dirty="0"/>
              <a:t>, Gary D., et </a:t>
            </a:r>
            <a:r>
              <a:rPr lang="en-US" b="1" i="1" dirty="0"/>
              <a:t>al</a:t>
            </a:r>
            <a:r>
              <a:rPr lang="en-US" b="1" dirty="0"/>
              <a:t>. used an ML algorithm named </a:t>
            </a:r>
            <a:r>
              <a:rPr lang="en-US" b="1" i="1" dirty="0">
                <a:solidFill>
                  <a:srgbClr val="00B0F0"/>
                </a:solidFill>
              </a:rPr>
              <a:t>perceptron</a:t>
            </a:r>
            <a:r>
              <a:rPr lang="en-US" b="1" dirty="0"/>
              <a:t>!</a:t>
            </a:r>
          </a:p>
          <a:p>
            <a:pPr lvl="1"/>
            <a:endParaRPr lang="en-US" dirty="0"/>
          </a:p>
          <a:p>
            <a:pPr marL="457200" lvl="1" indent="0">
              <a:buNone/>
            </a:pPr>
            <a:endParaRPr lang="en-US" dirty="0"/>
          </a:p>
        </p:txBody>
      </p:sp>
    </p:spTree>
    <p:extLst>
      <p:ext uri="{BB962C8B-B14F-4D97-AF65-F5344CB8AC3E}">
        <p14:creationId xmlns:p14="http://schemas.microsoft.com/office/powerpoint/2010/main" val="85774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Abstraction</a:t>
            </a:r>
            <a:r>
              <a:rPr lang="en-GB" dirty="0"/>
              <a:t> to </a:t>
            </a:r>
            <a:r>
              <a:rPr lang="en-GB" b="1" i="1" dirty="0"/>
              <a:t>Representation</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To this end, they used a training dataset that contains 78,612 bases of transcribed RNA on which reside (at least) 124 genes</a:t>
            </a:r>
          </a:p>
          <a:p>
            <a:endParaRPr lang="en-US" dirty="0"/>
          </a:p>
          <a:p>
            <a:r>
              <a:rPr lang="en-US" dirty="0"/>
              <a:t>The first question was, how to </a:t>
            </a:r>
            <a:r>
              <a:rPr lang="en-US" i="1" dirty="0"/>
              <a:t>represent</a:t>
            </a:r>
            <a:r>
              <a:rPr lang="en-US" dirty="0"/>
              <a:t> any given sequence (say, a seven long sequence ACGGTAC)?</a:t>
            </a:r>
          </a:p>
          <a:p>
            <a:pPr lvl="1"/>
            <a:r>
              <a:rPr lang="en-US" dirty="0"/>
              <a:t>They used a matrix of 4 x N elements, where N is the length of the sequence, and 0s and 1s to indicate the absence or presence of a base at any position</a:t>
            </a:r>
          </a:p>
          <a:p>
            <a:pPr lvl="1"/>
            <a:endParaRPr lang="en-US" dirty="0"/>
          </a:p>
          <a:p>
            <a:pPr marL="457200" lvl="1" indent="0">
              <a:buNone/>
            </a:pPr>
            <a:endParaRPr lang="en-US" dirty="0"/>
          </a:p>
        </p:txBody>
      </p:sp>
      <p:graphicFrame>
        <p:nvGraphicFramePr>
          <p:cNvPr id="4" name="Table 5">
            <a:extLst>
              <a:ext uri="{FF2B5EF4-FFF2-40B4-BE49-F238E27FC236}">
                <a16:creationId xmlns:a16="http://schemas.microsoft.com/office/drawing/2014/main" id="{AEDA0D50-1197-EF43-906E-54C26BE678B9}"/>
              </a:ext>
            </a:extLst>
          </p:cNvPr>
          <p:cNvGraphicFramePr>
            <a:graphicFrameLocks noGrp="1"/>
          </p:cNvGraphicFramePr>
          <p:nvPr>
            <p:extLst>
              <p:ext uri="{D42A27DB-BD31-4B8C-83A1-F6EECF244321}">
                <p14:modId xmlns:p14="http://schemas.microsoft.com/office/powerpoint/2010/main" val="3412498323"/>
              </p:ext>
            </p:extLst>
          </p:nvPr>
        </p:nvGraphicFramePr>
        <p:xfrm>
          <a:off x="838199" y="4817896"/>
          <a:ext cx="8128000" cy="18288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1827876468"/>
                    </a:ext>
                  </a:extLst>
                </a:gridCol>
                <a:gridCol w="1016000">
                  <a:extLst>
                    <a:ext uri="{9D8B030D-6E8A-4147-A177-3AD203B41FA5}">
                      <a16:colId xmlns:a16="http://schemas.microsoft.com/office/drawing/2014/main" val="1755525371"/>
                    </a:ext>
                  </a:extLst>
                </a:gridCol>
                <a:gridCol w="1016000">
                  <a:extLst>
                    <a:ext uri="{9D8B030D-6E8A-4147-A177-3AD203B41FA5}">
                      <a16:colId xmlns:a16="http://schemas.microsoft.com/office/drawing/2014/main" val="2012861891"/>
                    </a:ext>
                  </a:extLst>
                </a:gridCol>
                <a:gridCol w="1016000">
                  <a:extLst>
                    <a:ext uri="{9D8B030D-6E8A-4147-A177-3AD203B41FA5}">
                      <a16:colId xmlns:a16="http://schemas.microsoft.com/office/drawing/2014/main" val="1290818863"/>
                    </a:ext>
                  </a:extLst>
                </a:gridCol>
                <a:gridCol w="1016000">
                  <a:extLst>
                    <a:ext uri="{9D8B030D-6E8A-4147-A177-3AD203B41FA5}">
                      <a16:colId xmlns:a16="http://schemas.microsoft.com/office/drawing/2014/main" val="3055696728"/>
                    </a:ext>
                  </a:extLst>
                </a:gridCol>
                <a:gridCol w="1016000">
                  <a:extLst>
                    <a:ext uri="{9D8B030D-6E8A-4147-A177-3AD203B41FA5}">
                      <a16:colId xmlns:a16="http://schemas.microsoft.com/office/drawing/2014/main" val="2860319019"/>
                    </a:ext>
                  </a:extLst>
                </a:gridCol>
                <a:gridCol w="1016000">
                  <a:extLst>
                    <a:ext uri="{9D8B030D-6E8A-4147-A177-3AD203B41FA5}">
                      <a16:colId xmlns:a16="http://schemas.microsoft.com/office/drawing/2014/main" val="1283744851"/>
                    </a:ext>
                  </a:extLst>
                </a:gridCol>
                <a:gridCol w="1016000">
                  <a:extLst>
                    <a:ext uri="{9D8B030D-6E8A-4147-A177-3AD203B41FA5}">
                      <a16:colId xmlns:a16="http://schemas.microsoft.com/office/drawing/2014/main" val="527453610"/>
                    </a:ext>
                  </a:extLst>
                </a:gridCol>
              </a:tblGrid>
              <a:tr h="253094">
                <a:tc>
                  <a:txBody>
                    <a:bodyPr/>
                    <a:lstStyle/>
                    <a:p>
                      <a:pPr algn="r"/>
                      <a:endParaRPr lang="en-QA"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QA" b="1" dirty="0">
                          <a:solidFill>
                            <a:schemeClr val="tx1"/>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851335"/>
                  </a:ext>
                </a:extLst>
              </a:tr>
              <a:tr h="253094">
                <a:tc>
                  <a:txBody>
                    <a:bodyPr/>
                    <a:lstStyle/>
                    <a:p>
                      <a:pPr algn="r"/>
                      <a:r>
                        <a:rPr lang="en-QA" b="1" dirty="0">
                          <a:solidFill>
                            <a:schemeClr val="tx1"/>
                          </a:solidFill>
                        </a:rPr>
                        <a:t>A</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1660570"/>
                  </a:ext>
                </a:extLst>
              </a:tr>
              <a:tr h="253094">
                <a:tc>
                  <a:txBody>
                    <a:bodyPr/>
                    <a:lstStyle/>
                    <a:p>
                      <a:pPr algn="r"/>
                      <a:r>
                        <a:rPr lang="en-QA" b="1" dirty="0"/>
                        <a:t>C</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1335716"/>
                  </a:ext>
                </a:extLst>
              </a:tr>
              <a:tr h="253094">
                <a:tc>
                  <a:txBody>
                    <a:bodyPr/>
                    <a:lstStyle/>
                    <a:p>
                      <a:pPr algn="r"/>
                      <a:r>
                        <a:rPr lang="en-QA" b="1" dirty="0"/>
                        <a:t>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04687"/>
                  </a:ext>
                </a:extLst>
              </a:tr>
              <a:tr h="253094">
                <a:tc>
                  <a:txBody>
                    <a:bodyPr/>
                    <a:lstStyle/>
                    <a:p>
                      <a:pPr algn="r"/>
                      <a:r>
                        <a:rPr lang="en-QA" b="1" dirty="0"/>
                        <a:t>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472720"/>
                  </a:ext>
                </a:extLst>
              </a:tr>
            </a:tbl>
          </a:graphicData>
        </a:graphic>
      </p:graphicFrame>
      <p:sp>
        <p:nvSpPr>
          <p:cNvPr id="15" name="TextBox 14">
            <a:extLst>
              <a:ext uri="{FF2B5EF4-FFF2-40B4-BE49-F238E27FC236}">
                <a16:creationId xmlns:a16="http://schemas.microsoft.com/office/drawing/2014/main" id="{5C829DA1-DAF0-4A4A-B99B-54751FC92C11}"/>
              </a:ext>
            </a:extLst>
          </p:cNvPr>
          <p:cNvSpPr txBox="1"/>
          <p:nvPr/>
        </p:nvSpPr>
        <p:spPr>
          <a:xfrm>
            <a:off x="9239595" y="5668022"/>
            <a:ext cx="2172326" cy="369332"/>
          </a:xfrm>
          <a:prstGeom prst="rect">
            <a:avLst/>
          </a:prstGeom>
          <a:noFill/>
        </p:spPr>
        <p:txBody>
          <a:bodyPr wrap="none" rtlCol="0">
            <a:spAutoFit/>
          </a:bodyPr>
          <a:lstStyle/>
          <a:p>
            <a:r>
              <a:rPr lang="en-QA" dirty="0"/>
              <a:t>Represents</a:t>
            </a:r>
            <a:r>
              <a:rPr lang="en-QA" dirty="0">
                <a:solidFill>
                  <a:srgbClr val="00B0F0"/>
                </a:solidFill>
              </a:rPr>
              <a:t> </a:t>
            </a:r>
            <a:r>
              <a:rPr lang="en-QA" b="1" dirty="0">
                <a:solidFill>
                  <a:srgbClr val="00B0F0"/>
                </a:solidFill>
              </a:rPr>
              <a:t>ACGGTAC</a:t>
            </a:r>
          </a:p>
        </p:txBody>
      </p:sp>
      <p:sp>
        <p:nvSpPr>
          <p:cNvPr id="16" name="Right Bracket 15">
            <a:extLst>
              <a:ext uri="{FF2B5EF4-FFF2-40B4-BE49-F238E27FC236}">
                <a16:creationId xmlns:a16="http://schemas.microsoft.com/office/drawing/2014/main" id="{B9809923-53A1-F44A-9CC0-4DB54611EDB6}"/>
              </a:ext>
            </a:extLst>
          </p:cNvPr>
          <p:cNvSpPr/>
          <p:nvPr/>
        </p:nvSpPr>
        <p:spPr>
          <a:xfrm>
            <a:off x="8966199" y="5148387"/>
            <a:ext cx="143077" cy="1498309"/>
          </a:xfrm>
          <a:prstGeom prst="rightBracket">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5" name="Rounded Rectangle 4">
            <a:extLst>
              <a:ext uri="{FF2B5EF4-FFF2-40B4-BE49-F238E27FC236}">
                <a16:creationId xmlns:a16="http://schemas.microsoft.com/office/drawing/2014/main" id="{6EFD9619-023B-8A40-B8DC-E3A64FBB2477}"/>
              </a:ext>
            </a:extLst>
          </p:cNvPr>
          <p:cNvSpPr/>
          <p:nvPr/>
        </p:nvSpPr>
        <p:spPr>
          <a:xfrm>
            <a:off x="1865870" y="518545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8" name="Rounded Rectangle 7">
            <a:extLst>
              <a:ext uri="{FF2B5EF4-FFF2-40B4-BE49-F238E27FC236}">
                <a16:creationId xmlns:a16="http://schemas.microsoft.com/office/drawing/2014/main" id="{E0F97A65-B077-8B47-A5EF-2E505B1F04DF}"/>
              </a:ext>
            </a:extLst>
          </p:cNvPr>
          <p:cNvSpPr/>
          <p:nvPr/>
        </p:nvSpPr>
        <p:spPr>
          <a:xfrm>
            <a:off x="2866768" y="5557111"/>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9" name="Rounded Rectangle 8">
            <a:extLst>
              <a:ext uri="{FF2B5EF4-FFF2-40B4-BE49-F238E27FC236}">
                <a16:creationId xmlns:a16="http://schemas.microsoft.com/office/drawing/2014/main" id="{BFFA149D-8AAC-BD46-8E37-77B2DE4FF7E7}"/>
              </a:ext>
            </a:extLst>
          </p:cNvPr>
          <p:cNvSpPr/>
          <p:nvPr/>
        </p:nvSpPr>
        <p:spPr>
          <a:xfrm>
            <a:off x="3888944" y="591983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0" name="Rounded Rectangle 9">
            <a:extLst>
              <a:ext uri="{FF2B5EF4-FFF2-40B4-BE49-F238E27FC236}">
                <a16:creationId xmlns:a16="http://schemas.microsoft.com/office/drawing/2014/main" id="{4AABEFBB-2B59-3F4E-B643-775CD8C0494D}"/>
              </a:ext>
            </a:extLst>
          </p:cNvPr>
          <p:cNvSpPr/>
          <p:nvPr/>
        </p:nvSpPr>
        <p:spPr>
          <a:xfrm>
            <a:off x="4915586" y="591983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1" name="Rounded Rectangle 10">
            <a:extLst>
              <a:ext uri="{FF2B5EF4-FFF2-40B4-BE49-F238E27FC236}">
                <a16:creationId xmlns:a16="http://schemas.microsoft.com/office/drawing/2014/main" id="{F2EB218D-3EF6-1446-9965-F1D995C556EE}"/>
              </a:ext>
            </a:extLst>
          </p:cNvPr>
          <p:cNvSpPr/>
          <p:nvPr/>
        </p:nvSpPr>
        <p:spPr>
          <a:xfrm>
            <a:off x="5927123" y="629342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2" name="Rounded Rectangle 11">
            <a:extLst>
              <a:ext uri="{FF2B5EF4-FFF2-40B4-BE49-F238E27FC236}">
                <a16:creationId xmlns:a16="http://schemas.microsoft.com/office/drawing/2014/main" id="{51364CBD-E8F8-5C47-A8BA-F4D69776677A}"/>
              </a:ext>
            </a:extLst>
          </p:cNvPr>
          <p:cNvSpPr/>
          <p:nvPr/>
        </p:nvSpPr>
        <p:spPr>
          <a:xfrm>
            <a:off x="6940893" y="5185458"/>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3" name="Rounded Rectangle 12">
            <a:extLst>
              <a:ext uri="{FF2B5EF4-FFF2-40B4-BE49-F238E27FC236}">
                <a16:creationId xmlns:a16="http://schemas.microsoft.com/office/drawing/2014/main" id="{369B1C43-D246-A143-A01F-C9845CEA0ECF}"/>
              </a:ext>
            </a:extLst>
          </p:cNvPr>
          <p:cNvSpPr/>
          <p:nvPr/>
        </p:nvSpPr>
        <p:spPr>
          <a:xfrm>
            <a:off x="7946192" y="5547171"/>
            <a:ext cx="1000898" cy="350370"/>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Tree>
    <p:extLst>
      <p:ext uri="{BB962C8B-B14F-4D97-AF65-F5344CB8AC3E}">
        <p14:creationId xmlns:p14="http://schemas.microsoft.com/office/powerpoint/2010/main" val="221807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5"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1002702" cy="5032375"/>
          </a:xfrm>
        </p:spPr>
        <p:txBody>
          <a:bodyPr>
            <a:normAutofit/>
          </a:bodyPr>
          <a:lstStyle/>
          <a:p>
            <a:r>
              <a:rPr lang="en-US" dirty="0"/>
              <a:t>They then:</a:t>
            </a:r>
          </a:p>
          <a:p>
            <a:pPr lvl="1"/>
            <a:r>
              <a:rPr lang="en-US" i="1" dirty="0"/>
              <a:t>trained</a:t>
            </a:r>
            <a:r>
              <a:rPr lang="en-US" dirty="0"/>
              <a:t> a perceptron using the given training set, </a:t>
            </a:r>
            <a:r>
              <a:rPr lang="en-US" i="1" dirty="0"/>
              <a:t>and once done</a:t>
            </a:r>
            <a:r>
              <a:rPr lang="en-US" dirty="0"/>
              <a:t>,</a:t>
            </a:r>
          </a:p>
          <a:p>
            <a:pPr lvl="1"/>
            <a:r>
              <a:rPr lang="en-US" dirty="0"/>
              <a:t>examined any new sequence and </a:t>
            </a:r>
            <a:r>
              <a:rPr lang="en-US" i="1" dirty="0"/>
              <a:t>inferred</a:t>
            </a:r>
            <a:r>
              <a:rPr lang="en-US" dirty="0"/>
              <a:t> whether it is a “true-site” or “non-site”</a:t>
            </a:r>
          </a:p>
          <a:p>
            <a:pPr lvl="1"/>
            <a:endParaRPr lang="en-US" dirty="0"/>
          </a:p>
          <a:p>
            <a:r>
              <a:rPr lang="en-US" dirty="0"/>
              <a:t>For this sake, they needed to associate a weight with each </a:t>
            </a:r>
            <a:r>
              <a:rPr lang="en-US" b="1" dirty="0" err="1"/>
              <a:t>x</a:t>
            </a:r>
            <a:r>
              <a:rPr lang="en-US" b="1" baseline="-25000" dirty="0" err="1"/>
              <a:t>ij</a:t>
            </a:r>
            <a:r>
              <a:rPr lang="en-US" dirty="0"/>
              <a:t> in any input feature matrix </a:t>
            </a:r>
            <a:r>
              <a:rPr lang="en-US" b="1" dirty="0"/>
              <a:t>x</a:t>
            </a:r>
            <a:r>
              <a:rPr lang="en-US" dirty="0"/>
              <a:t> (hence, they defined matrix </a:t>
            </a:r>
            <a:r>
              <a:rPr lang="en-US" b="1" dirty="0"/>
              <a:t>w</a:t>
            </a:r>
            <a:r>
              <a:rPr lang="en-US" dirty="0"/>
              <a:t>) and a threshold 𝜽 such that the (</a:t>
            </a:r>
            <a:r>
              <a:rPr lang="en-US" i="1" dirty="0"/>
              <a:t>simplified</a:t>
            </a:r>
            <a:r>
              <a:rPr lang="en-US" dirty="0"/>
              <a:t>) output is:</a:t>
            </a:r>
          </a:p>
          <a:p>
            <a:pPr marL="0" indent="0">
              <a:buNone/>
            </a:pPr>
            <a:endParaRPr lang="en-US" dirty="0"/>
          </a:p>
          <a:p>
            <a:pPr marL="0" indent="0">
              <a:buNone/>
            </a:pPr>
            <a:r>
              <a:rPr lang="en-US" dirty="0"/>
              <a:t>   </a:t>
            </a:r>
          </a:p>
          <a:p>
            <a:pPr marL="0" indent="0">
              <a:buNone/>
            </a:pPr>
            <a:r>
              <a:rPr lang="en-US" dirty="0"/>
              <a:t>   </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949155D-D2CA-1C4B-ACAF-02E7C5C69B55}"/>
                  </a:ext>
                </a:extLst>
              </p:cNvPr>
              <p:cNvSpPr txBox="1"/>
              <p:nvPr/>
            </p:nvSpPr>
            <p:spPr>
              <a:xfrm>
                <a:off x="2393189" y="5023764"/>
                <a:ext cx="4636719" cy="1200329"/>
              </a:xfrm>
              <a:prstGeom prst="rect">
                <a:avLst/>
              </a:prstGeom>
              <a:noFill/>
            </p:spPr>
            <p:txBody>
              <a:bodyPr wrap="none" rtlCol="0">
                <a:spAutoFit/>
              </a:bodyPr>
              <a:lstStyle/>
              <a:p>
                <a:r>
                  <a:rPr lang="en-US" sz="2400" dirty="0">
                    <a:solidFill>
                      <a:srgbClr val="00B050"/>
                    </a:solidFill>
                  </a:rPr>
                  <a:t>+1</a:t>
                </a:r>
                <a:r>
                  <a:rPr lang="en-US" sz="2400" dirty="0"/>
                  <a:t> if a defined </a:t>
                </a:r>
                <a:r>
                  <a:rPr lang="en-US" sz="2400" i="1" dirty="0"/>
                  <a:t>score</a:t>
                </a:r>
                <a:r>
                  <a:rPr lang="en-US" sz="2400" dirty="0"/>
                  <a:t> over </a:t>
                </a:r>
                <a:r>
                  <a:rPr lang="en-US" sz="2400" b="1" dirty="0" err="1"/>
                  <a:t>w</a:t>
                </a:r>
                <a:r>
                  <a:rPr lang="en-US" sz="2400" dirty="0" err="1"/>
                  <a:t>.</a:t>
                </a:r>
                <a:r>
                  <a:rPr lang="en-US" sz="2400" b="1" dirty="0" err="1"/>
                  <a:t>x</a:t>
                </a:r>
                <a:r>
                  <a:rPr lang="en-US" sz="2400" dirty="0"/>
                  <a:t> </a:t>
                </a:r>
                <a14:m>
                  <m:oMath xmlns:m="http://schemas.openxmlformats.org/officeDocument/2006/math">
                    <m:r>
                      <a:rPr lang="en-GB" sz="2400" b="0" i="1" smtClean="0">
                        <a:latin typeface="Cambria Math" panose="02040503050406030204" pitchFamily="18" charset="0"/>
                        <a:ea typeface="Cambria Math" panose="02040503050406030204" pitchFamily="18" charset="0"/>
                      </a:rPr>
                      <m:t>&gt; </m:t>
                    </m:r>
                    <m:r>
                      <a:rPr lang="en-GB" sz="2400" b="1" i="1" smtClean="0">
                        <a:latin typeface="Cambria Math" panose="02040503050406030204" pitchFamily="18" charset="0"/>
                        <a:ea typeface="Cambria Math" panose="02040503050406030204" pitchFamily="18" charset="0"/>
                      </a:rPr>
                      <m:t>𝜽</m:t>
                    </m:r>
                  </m:oMath>
                </a14:m>
                <a:endParaRPr lang="en-US" sz="2400" b="1" dirty="0"/>
              </a:p>
              <a:p>
                <a:endParaRPr lang="en-QA" sz="2400" dirty="0"/>
              </a:p>
              <a:p>
                <a:r>
                  <a:rPr lang="en-QA" sz="2400" dirty="0">
                    <a:solidFill>
                      <a:srgbClr val="FF0000"/>
                    </a:solidFill>
                  </a:rPr>
                  <a:t>-1</a:t>
                </a:r>
                <a:r>
                  <a:rPr lang="en-QA" sz="2400" dirty="0"/>
                  <a:t> </a:t>
                </a:r>
                <a:r>
                  <a:rPr lang="en-US" sz="2400" dirty="0"/>
                  <a:t>if a defined </a:t>
                </a:r>
                <a:r>
                  <a:rPr lang="en-US" sz="2400" i="1" dirty="0"/>
                  <a:t>score</a:t>
                </a:r>
                <a:r>
                  <a:rPr lang="en-US" sz="2400" dirty="0"/>
                  <a:t> over </a:t>
                </a:r>
                <a:r>
                  <a:rPr lang="en-US" sz="2400" b="1" dirty="0" err="1"/>
                  <a:t>w</a:t>
                </a:r>
                <a:r>
                  <a:rPr lang="en-US" sz="2400" dirty="0" err="1"/>
                  <a:t>.</a:t>
                </a:r>
                <a:r>
                  <a:rPr lang="en-US" sz="2400" b="1" dirty="0" err="1"/>
                  <a:t>x</a:t>
                </a:r>
                <a14:m>
                  <m:oMath xmlns:m="http://schemas.openxmlformats.org/officeDocument/2006/math">
                    <m:r>
                      <a:rPr lang="en-GB" sz="2400" b="0" i="1" smtClean="0">
                        <a:latin typeface="Cambria Math" panose="02040503050406030204" pitchFamily="18" charset="0"/>
                      </a:rPr>
                      <m:t> </m:t>
                    </m:r>
                    <m:r>
                      <a:rPr lang="en-GB" sz="2400" b="0" i="1" smtClean="0">
                        <a:latin typeface="Cambria Math" panose="02040503050406030204" pitchFamily="18" charset="0"/>
                        <a:ea typeface="Cambria Math" panose="02040503050406030204" pitchFamily="18" charset="0"/>
                      </a:rPr>
                      <m:t>&lt;</m:t>
                    </m:r>
                    <m:r>
                      <a:rPr lang="en-GB" sz="2400" i="1">
                        <a:latin typeface="Cambria Math" panose="02040503050406030204" pitchFamily="18" charset="0"/>
                        <a:ea typeface="Cambria Math" panose="02040503050406030204" pitchFamily="18" charset="0"/>
                      </a:rPr>
                      <m:t> </m:t>
                    </m:r>
                    <m:r>
                      <a:rPr lang="en-GB" sz="2400" b="1" i="1">
                        <a:latin typeface="Cambria Math" panose="02040503050406030204" pitchFamily="18" charset="0"/>
                        <a:ea typeface="Cambria Math" panose="02040503050406030204" pitchFamily="18" charset="0"/>
                      </a:rPr>
                      <m:t>𝜽</m:t>
                    </m:r>
                  </m:oMath>
                </a14:m>
                <a:endParaRPr lang="en-US" sz="2400" b="1" dirty="0"/>
              </a:p>
            </p:txBody>
          </p:sp>
        </mc:Choice>
        <mc:Fallback xmlns="">
          <p:sp>
            <p:nvSpPr>
              <p:cNvPr id="4" name="TextBox 3">
                <a:extLst>
                  <a:ext uri="{FF2B5EF4-FFF2-40B4-BE49-F238E27FC236}">
                    <a16:creationId xmlns:a16="http://schemas.microsoft.com/office/drawing/2014/main" id="{E949155D-D2CA-1C4B-ACAF-02E7C5C69B55}"/>
                  </a:ext>
                </a:extLst>
              </p:cNvPr>
              <p:cNvSpPr txBox="1">
                <a:spLocks noRot="1" noChangeAspect="1" noMove="1" noResize="1" noEditPoints="1" noAdjustHandles="1" noChangeArrowheads="1" noChangeShapeType="1" noTextEdit="1"/>
              </p:cNvSpPr>
              <p:nvPr/>
            </p:nvSpPr>
            <p:spPr>
              <a:xfrm>
                <a:off x="2393189" y="5023764"/>
                <a:ext cx="4636719" cy="1200329"/>
              </a:xfrm>
              <a:prstGeom prst="rect">
                <a:avLst/>
              </a:prstGeom>
              <a:blipFill>
                <a:blip r:embed="rId2"/>
                <a:stretch>
                  <a:fillRect l="-2186" t="-3125" b="-9375"/>
                </a:stretch>
              </a:blipFill>
            </p:spPr>
            <p:txBody>
              <a:bodyPr/>
              <a:lstStyle/>
              <a:p>
                <a:r>
                  <a:rPr lang="en-QA">
                    <a:noFill/>
                  </a:rPr>
                  <a:t> </a:t>
                </a:r>
              </a:p>
            </p:txBody>
          </p:sp>
        </mc:Fallback>
      </mc:AlternateContent>
      <p:sp>
        <p:nvSpPr>
          <p:cNvPr id="5" name="Left Brace 4">
            <a:extLst>
              <a:ext uri="{FF2B5EF4-FFF2-40B4-BE49-F238E27FC236}">
                <a16:creationId xmlns:a16="http://schemas.microsoft.com/office/drawing/2014/main" id="{AB7D7854-C346-B247-8269-D13757BB9BDD}"/>
              </a:ext>
            </a:extLst>
          </p:cNvPr>
          <p:cNvSpPr/>
          <p:nvPr/>
        </p:nvSpPr>
        <p:spPr>
          <a:xfrm>
            <a:off x="2088754" y="4960693"/>
            <a:ext cx="395417" cy="135924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6" name="TextBox 5">
            <a:extLst>
              <a:ext uri="{FF2B5EF4-FFF2-40B4-BE49-F238E27FC236}">
                <a16:creationId xmlns:a16="http://schemas.microsoft.com/office/drawing/2014/main" id="{CAD0FDB0-E452-7647-9244-0E818A8CDF91}"/>
              </a:ext>
            </a:extLst>
          </p:cNvPr>
          <p:cNvSpPr txBox="1"/>
          <p:nvPr/>
        </p:nvSpPr>
        <p:spPr>
          <a:xfrm>
            <a:off x="7479335" y="5023764"/>
            <a:ext cx="3103414" cy="1200329"/>
          </a:xfrm>
          <a:prstGeom prst="rect">
            <a:avLst/>
          </a:prstGeom>
          <a:noFill/>
        </p:spPr>
        <p:txBody>
          <a:bodyPr wrap="none" rtlCol="0">
            <a:spAutoFit/>
          </a:bodyPr>
          <a:lstStyle/>
          <a:p>
            <a:r>
              <a:rPr lang="en-US" sz="2400" i="1" dirty="0">
                <a:solidFill>
                  <a:srgbClr val="00B0F0"/>
                </a:solidFill>
              </a:rPr>
              <a:t>The special case where </a:t>
            </a:r>
            <a:br>
              <a:rPr lang="en-US" sz="2400" i="1" dirty="0">
                <a:solidFill>
                  <a:srgbClr val="00B0F0"/>
                </a:solidFill>
              </a:rPr>
            </a:br>
            <a:r>
              <a:rPr lang="en-US" sz="2400" i="1" dirty="0">
                <a:solidFill>
                  <a:srgbClr val="00B0F0"/>
                </a:solidFill>
              </a:rPr>
              <a:t>the score is </a:t>
            </a:r>
            <a:r>
              <a:rPr lang="en-US" sz="2400" dirty="0">
                <a:solidFill>
                  <a:srgbClr val="00B0F0"/>
                </a:solidFill>
              </a:rPr>
              <a:t>𝜽 </a:t>
            </a:r>
            <a:r>
              <a:rPr lang="en-US" sz="2400" i="1" dirty="0">
                <a:solidFill>
                  <a:srgbClr val="00B0F0"/>
                </a:solidFill>
              </a:rPr>
              <a:t>will be </a:t>
            </a:r>
            <a:br>
              <a:rPr lang="en-US" sz="2400" i="1" dirty="0">
                <a:solidFill>
                  <a:srgbClr val="00B0F0"/>
                </a:solidFill>
              </a:rPr>
            </a:br>
            <a:r>
              <a:rPr lang="en-US" sz="2400" i="1" dirty="0">
                <a:solidFill>
                  <a:srgbClr val="00B0F0"/>
                </a:solidFill>
              </a:rPr>
              <a:t>regarded as “wrong”</a:t>
            </a:r>
            <a:endParaRPr lang="en-US" sz="2400" dirty="0">
              <a:solidFill>
                <a:srgbClr val="00B0F0"/>
              </a:solidFill>
            </a:endParaRPr>
          </a:p>
        </p:txBody>
      </p:sp>
    </p:spTree>
    <p:extLst>
      <p:ext uri="{BB962C8B-B14F-4D97-AF65-F5344CB8AC3E}">
        <p14:creationId xmlns:p14="http://schemas.microsoft.com/office/powerpoint/2010/main" val="385127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b="1" i="1"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1002702" cy="5032375"/>
              </a:xfrm>
            </p:spPr>
            <p:txBody>
              <a:bodyPr>
                <a:normAutofit/>
              </a:bodyPr>
              <a:lstStyle/>
              <a:p>
                <a:r>
                  <a:rPr lang="en-US" dirty="0"/>
                  <a:t>They then:</a:t>
                </a:r>
              </a:p>
              <a:p>
                <a:pPr lvl="1"/>
                <a:r>
                  <a:rPr lang="en-US" i="1" dirty="0"/>
                  <a:t>trained</a:t>
                </a:r>
                <a:r>
                  <a:rPr lang="en-US" dirty="0"/>
                  <a:t> a perceptron using the given training set, </a:t>
                </a:r>
                <a:r>
                  <a:rPr lang="en-US" i="1" dirty="0"/>
                  <a:t>and once done</a:t>
                </a:r>
                <a:r>
                  <a:rPr lang="en-US" dirty="0"/>
                  <a:t>,</a:t>
                </a:r>
              </a:p>
              <a:p>
                <a:pPr lvl="1"/>
                <a:r>
                  <a:rPr lang="en-US" dirty="0"/>
                  <a:t>examined any new sequence and </a:t>
                </a:r>
                <a:r>
                  <a:rPr lang="en-US" i="1" dirty="0"/>
                  <a:t>inferred</a:t>
                </a:r>
                <a:r>
                  <a:rPr lang="en-US" dirty="0"/>
                  <a:t> whether it is a “true-site” or “non-site”</a:t>
                </a:r>
              </a:p>
              <a:p>
                <a:pPr lvl="1"/>
                <a:endParaRPr lang="en-US" dirty="0"/>
              </a:p>
              <a:p>
                <a:r>
                  <a:rPr lang="en-US" dirty="0">
                    <a:solidFill>
                      <a:srgbClr val="FF0000"/>
                    </a:solidFill>
                  </a:rPr>
                  <a:t>Note</a:t>
                </a:r>
                <a:r>
                  <a:rPr lang="en-US" dirty="0"/>
                  <a:t>: Be careful about the dimensions of the matrices:</a:t>
                </a:r>
              </a:p>
              <a:p>
                <a:pPr lvl="1"/>
                <a:r>
                  <a:rPr lang="en-US" dirty="0"/>
                  <a:t>E.g., if </a:t>
                </a:r>
                <a:r>
                  <a:rPr lang="en-US" b="1" dirty="0"/>
                  <a:t>x</a:t>
                </a:r>
                <a:r>
                  <a:rPr lang="en-US" dirty="0"/>
                  <a:t> is 4 </a:t>
                </a:r>
                <a:r>
                  <a:rPr lang="en-US" sz="1800" dirty="0"/>
                  <a:t>✕ </a:t>
                </a:r>
                <a:r>
                  <a:rPr lang="en-US" dirty="0"/>
                  <a:t>6, then </a:t>
                </a:r>
                <a:r>
                  <a:rPr lang="en-US" b="1" dirty="0"/>
                  <a:t>w</a:t>
                </a:r>
                <a:r>
                  <a:rPr lang="en-US" dirty="0"/>
                  <a:t> should be 4 </a:t>
                </a:r>
                <a:r>
                  <a:rPr lang="en-US" sz="1800" dirty="0"/>
                  <a:t>✕</a:t>
                </a:r>
                <a:r>
                  <a:rPr lang="en-US" dirty="0"/>
                  <a:t> 4</a:t>
                </a:r>
              </a:p>
              <a:p>
                <a:pPr lvl="1"/>
                <a:r>
                  <a:rPr lang="en-US" dirty="0"/>
                  <a:t>Consequently, the output of </a:t>
                </a:r>
                <a:r>
                  <a:rPr lang="en-US" b="1" dirty="0" err="1"/>
                  <a:t>w</a:t>
                </a:r>
                <a:r>
                  <a:rPr lang="en-US" dirty="0" err="1"/>
                  <a:t>.</a:t>
                </a:r>
                <a:r>
                  <a:rPr lang="en-US" b="1" dirty="0" err="1"/>
                  <a:t>x</a:t>
                </a:r>
                <a:r>
                  <a:rPr lang="en-US" b="1" dirty="0"/>
                  <a:t> </a:t>
                </a:r>
                <a:r>
                  <a:rPr lang="en-US" dirty="0"/>
                  <a:t>will be 4 </a:t>
                </a:r>
                <a:r>
                  <a:rPr lang="en-US" sz="1600" dirty="0"/>
                  <a:t>✕ </a:t>
                </a:r>
                <a:r>
                  <a:rPr lang="en-US" dirty="0"/>
                  <a:t>6</a:t>
                </a:r>
              </a:p>
              <a:p>
                <a:pPr lvl="1"/>
                <a:r>
                  <a:rPr lang="en-US" dirty="0"/>
                  <a:t>You can then compute the score on the output of </a:t>
                </a:r>
                <a:r>
                  <a:rPr lang="en-US" b="1" dirty="0" err="1"/>
                  <a:t>w</a:t>
                </a:r>
                <a:r>
                  <a:rPr lang="en-US" dirty="0" err="1"/>
                  <a:t>.</a:t>
                </a:r>
                <a:r>
                  <a:rPr lang="en-US" b="1" dirty="0" err="1"/>
                  <a:t>x</a:t>
                </a:r>
                <a:endParaRPr lang="en-US" dirty="0"/>
              </a:p>
              <a:p>
                <a:pPr lvl="1"/>
                <a:r>
                  <a:rPr lang="en-US" dirty="0"/>
                  <a:t>Then compare the score against </a:t>
                </a:r>
                <a14:m>
                  <m:oMath xmlns:m="http://schemas.openxmlformats.org/officeDocument/2006/math">
                    <m:r>
                      <a:rPr lang="en-GB" b="1" i="1">
                        <a:latin typeface="Cambria Math" panose="02040503050406030204" pitchFamily="18" charset="0"/>
                        <a:ea typeface="Cambria Math" panose="02040503050406030204" pitchFamily="18" charset="0"/>
                      </a:rPr>
                      <m:t>𝜽</m:t>
                    </m:r>
                  </m:oMath>
                </a14:m>
                <a:r>
                  <a:rPr lang="en-US" dirty="0"/>
                  <a:t> </a:t>
                </a:r>
              </a:p>
              <a:p>
                <a:pPr lvl="1"/>
                <a:r>
                  <a:rPr lang="en-US" dirty="0"/>
                  <a:t>If the result is a misclassification, you can replace </a:t>
                </a:r>
                <a:r>
                  <a:rPr lang="en-US" b="1" dirty="0"/>
                  <a:t>w</a:t>
                </a:r>
                <a:r>
                  <a:rPr lang="en-US" dirty="0"/>
                  <a:t> by </a:t>
                </a:r>
                <a:r>
                  <a:rPr lang="en-US" b="1" dirty="0"/>
                  <a:t>w</a:t>
                </a:r>
                <a:r>
                  <a:rPr lang="en-US" dirty="0"/>
                  <a:t> + </a:t>
                </a:r>
                <a:r>
                  <a:rPr lang="en-US" dirty="0">
                    <a:solidFill>
                      <a:srgbClr val="00B050"/>
                    </a:solidFill>
                  </a:rPr>
                  <a:t>𝞪</a:t>
                </a:r>
                <a:r>
                  <a:rPr lang="en-US" dirty="0"/>
                  <a:t>.</a:t>
                </a:r>
                <a:r>
                  <a:rPr lang="en-US" b="1" dirty="0" err="1">
                    <a:solidFill>
                      <a:srgbClr val="00B0F0"/>
                    </a:solidFill>
                  </a:rPr>
                  <a:t>x</a:t>
                </a:r>
                <a:r>
                  <a:rPr lang="en-US" dirty="0" err="1"/>
                  <a:t>.</a:t>
                </a:r>
                <a:r>
                  <a:rPr lang="en-US" b="1" dirty="0" err="1">
                    <a:solidFill>
                      <a:srgbClr val="C00000"/>
                    </a:solidFill>
                  </a:rPr>
                  <a:t>y</a:t>
                </a:r>
                <a:r>
                  <a:rPr lang="en-US" dirty="0"/>
                  <a:t> after transforming </a:t>
                </a:r>
                <a:r>
                  <a:rPr lang="en-US" b="1" dirty="0">
                    <a:solidFill>
                      <a:srgbClr val="C00000"/>
                    </a:solidFill>
                  </a:rPr>
                  <a:t>y</a:t>
                </a:r>
                <a:r>
                  <a:rPr lang="en-US" dirty="0"/>
                  <a:t> into a matrix with dimension 6 </a:t>
                </a:r>
                <a:r>
                  <a:rPr lang="en-US" sz="1800" dirty="0"/>
                  <a:t>✕</a:t>
                </a:r>
                <a:r>
                  <a:rPr lang="en-US" dirty="0"/>
                  <a:t> 4 </a:t>
                </a:r>
              </a:p>
              <a:p>
                <a:pPr lvl="1"/>
                <a:endParaRPr lang="en-US" dirty="0"/>
              </a:p>
            </p:txBody>
          </p:sp>
        </mc:Choice>
        <mc:Fallback xmlns="">
          <p:sp>
            <p:nvSpPr>
              <p:cNvPr id="3" name="Content Placeholder 2">
                <a:extLst>
                  <a:ext uri="{FF2B5EF4-FFF2-40B4-BE49-F238E27FC236}">
                    <a16:creationId xmlns:a16="http://schemas.microsoft.com/office/drawing/2014/main" id="{A58806F5-839C-B149-A94F-05998FE95EFE}"/>
                  </a:ext>
                </a:extLst>
              </p:cNvPr>
              <p:cNvSpPr>
                <a:spLocks noGrp="1" noRot="1" noChangeAspect="1" noMove="1" noResize="1" noEditPoints="1" noAdjustHandles="1" noChangeArrowheads="1" noChangeShapeType="1" noTextEdit="1"/>
              </p:cNvSpPr>
              <p:nvPr>
                <p:ph idx="1"/>
              </p:nvPr>
            </p:nvSpPr>
            <p:spPr>
              <a:xfrm>
                <a:off x="838199" y="1825624"/>
                <a:ext cx="11002702" cy="5032375"/>
              </a:xfrm>
              <a:blipFill>
                <a:blip r:embed="rId2"/>
                <a:stretch>
                  <a:fillRect l="-922" t="-2015"/>
                </a:stretch>
              </a:blipFill>
            </p:spPr>
            <p:txBody>
              <a:bodyPr/>
              <a:lstStyle/>
              <a:p>
                <a:r>
                  <a:rPr lang="en-QA">
                    <a:noFill/>
                  </a:rPr>
                  <a:t> </a:t>
                </a:r>
              </a:p>
            </p:txBody>
          </p:sp>
        </mc:Fallback>
      </mc:AlternateContent>
    </p:spTree>
    <p:extLst>
      <p:ext uri="{BB962C8B-B14F-4D97-AF65-F5344CB8AC3E}">
        <p14:creationId xmlns:p14="http://schemas.microsoft.com/office/powerpoint/2010/main" val="128454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QA" i="1" dirty="0"/>
              <a:t>Recall</a:t>
            </a:r>
            <a:r>
              <a:rPr lang="en-QA" dirty="0"/>
              <a:t>: Scores Over Position </a:t>
            </a:r>
            <a:r>
              <a:rPr lang="en-US" dirty="0"/>
              <a:t>Weight Matrices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956404" cy="4351338"/>
          </a:xfrm>
        </p:spPr>
        <p:txBody>
          <a:bodyPr>
            <a:normAutofit/>
          </a:bodyPr>
          <a:lstStyle/>
          <a:p>
            <a:r>
              <a:rPr lang="en-US" dirty="0"/>
              <a:t>A </a:t>
            </a:r>
            <a:r>
              <a:rPr lang="en-US" i="1" dirty="0">
                <a:solidFill>
                  <a:srgbClr val="00B0F0"/>
                </a:solidFill>
              </a:rPr>
              <a:t>score</a:t>
            </a:r>
            <a:r>
              <a:rPr lang="en-US" dirty="0"/>
              <a:t> over a weighted matrix representation can be calculated as follows:</a:t>
            </a:r>
          </a:p>
          <a:p>
            <a:endParaRPr lang="en-US" dirty="0"/>
          </a:p>
        </p:txBody>
      </p:sp>
      <p:graphicFrame>
        <p:nvGraphicFramePr>
          <p:cNvPr id="5" name="Table 5">
            <a:extLst>
              <a:ext uri="{FF2B5EF4-FFF2-40B4-BE49-F238E27FC236}">
                <a16:creationId xmlns:a16="http://schemas.microsoft.com/office/drawing/2014/main" id="{704B05CC-B9D8-7B47-893E-3BCC9298B657}"/>
              </a:ext>
            </a:extLst>
          </p:cNvPr>
          <p:cNvGraphicFramePr>
            <a:graphicFrameLocks noGrp="1"/>
          </p:cNvGraphicFramePr>
          <p:nvPr/>
        </p:nvGraphicFramePr>
        <p:xfrm>
          <a:off x="1871342" y="3567681"/>
          <a:ext cx="8128001" cy="146304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1827876468"/>
                    </a:ext>
                  </a:extLst>
                </a:gridCol>
                <a:gridCol w="1161143">
                  <a:extLst>
                    <a:ext uri="{9D8B030D-6E8A-4147-A177-3AD203B41FA5}">
                      <a16:colId xmlns:a16="http://schemas.microsoft.com/office/drawing/2014/main" val="1755525371"/>
                    </a:ext>
                  </a:extLst>
                </a:gridCol>
                <a:gridCol w="1161143">
                  <a:extLst>
                    <a:ext uri="{9D8B030D-6E8A-4147-A177-3AD203B41FA5}">
                      <a16:colId xmlns:a16="http://schemas.microsoft.com/office/drawing/2014/main" val="2012861891"/>
                    </a:ext>
                  </a:extLst>
                </a:gridCol>
                <a:gridCol w="1161143">
                  <a:extLst>
                    <a:ext uri="{9D8B030D-6E8A-4147-A177-3AD203B41FA5}">
                      <a16:colId xmlns:a16="http://schemas.microsoft.com/office/drawing/2014/main" val="1290818863"/>
                    </a:ext>
                  </a:extLst>
                </a:gridCol>
                <a:gridCol w="1161143">
                  <a:extLst>
                    <a:ext uri="{9D8B030D-6E8A-4147-A177-3AD203B41FA5}">
                      <a16:colId xmlns:a16="http://schemas.microsoft.com/office/drawing/2014/main" val="3055696728"/>
                    </a:ext>
                  </a:extLst>
                </a:gridCol>
                <a:gridCol w="1161143">
                  <a:extLst>
                    <a:ext uri="{9D8B030D-6E8A-4147-A177-3AD203B41FA5}">
                      <a16:colId xmlns:a16="http://schemas.microsoft.com/office/drawing/2014/main" val="2860319019"/>
                    </a:ext>
                  </a:extLst>
                </a:gridCol>
                <a:gridCol w="1161143">
                  <a:extLst>
                    <a:ext uri="{9D8B030D-6E8A-4147-A177-3AD203B41FA5}">
                      <a16:colId xmlns:a16="http://schemas.microsoft.com/office/drawing/2014/main" val="1283744851"/>
                    </a:ext>
                  </a:extLst>
                </a:gridCol>
              </a:tblGrid>
              <a:tr h="253094">
                <a:tc>
                  <a:txBody>
                    <a:bodyPr/>
                    <a:lstStyle/>
                    <a:p>
                      <a:pPr algn="r"/>
                      <a:r>
                        <a:rPr lang="en-QA" b="1" dirty="0">
                          <a:solidFill>
                            <a:schemeClr val="tx1"/>
                          </a:solidFill>
                        </a:rPr>
                        <a:t>A</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QA" b="0" dirty="0">
                          <a:solidFill>
                            <a:schemeClr val="tx1"/>
                          </a:solidFill>
                        </a:rPr>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0" dirty="0">
                          <a:solidFill>
                            <a:schemeClr val="tx1"/>
                          </a:solidFill>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1660570"/>
                  </a:ext>
                </a:extLst>
              </a:tr>
              <a:tr h="253094">
                <a:tc>
                  <a:txBody>
                    <a:bodyPr/>
                    <a:lstStyle/>
                    <a:p>
                      <a:pPr algn="r"/>
                      <a:r>
                        <a:rPr lang="en-QA" b="1" dirty="0"/>
                        <a:t>C</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1335716"/>
                  </a:ext>
                </a:extLst>
              </a:tr>
              <a:tr h="253094">
                <a:tc>
                  <a:txBody>
                    <a:bodyPr/>
                    <a:lstStyle/>
                    <a:p>
                      <a:pPr algn="r"/>
                      <a:r>
                        <a:rPr lang="en-QA" b="1" dirty="0"/>
                        <a:t>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04687"/>
                  </a:ext>
                </a:extLst>
              </a:tr>
              <a:tr h="253094">
                <a:tc>
                  <a:txBody>
                    <a:bodyPr/>
                    <a:lstStyle/>
                    <a:p>
                      <a:pPr algn="r"/>
                      <a:r>
                        <a:rPr lang="en-QA" b="1" dirty="0"/>
                        <a:t>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QA" dirty="0"/>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472720"/>
                  </a:ext>
                </a:extLst>
              </a:tr>
            </a:tbl>
          </a:graphicData>
        </a:graphic>
      </p:graphicFrame>
      <p:sp>
        <p:nvSpPr>
          <p:cNvPr id="7" name="TextBox 6">
            <a:extLst>
              <a:ext uri="{FF2B5EF4-FFF2-40B4-BE49-F238E27FC236}">
                <a16:creationId xmlns:a16="http://schemas.microsoft.com/office/drawing/2014/main" id="{3E3A89AD-B709-184A-B596-C69364788A2B}"/>
              </a:ext>
            </a:extLst>
          </p:cNvPr>
          <p:cNvSpPr txBox="1"/>
          <p:nvPr/>
        </p:nvSpPr>
        <p:spPr>
          <a:xfrm>
            <a:off x="3793711" y="2964719"/>
            <a:ext cx="5428409" cy="369332"/>
          </a:xfrm>
          <a:prstGeom prst="rect">
            <a:avLst/>
          </a:prstGeom>
          <a:noFill/>
        </p:spPr>
        <p:txBody>
          <a:bodyPr wrap="none" rtlCol="0">
            <a:spAutoFit/>
          </a:bodyPr>
          <a:lstStyle/>
          <a:p>
            <a:r>
              <a:rPr lang="en-US" dirty="0">
                <a:solidFill>
                  <a:srgbClr val="FF0000"/>
                </a:solidFill>
              </a:rPr>
              <a:t>One column for each position in the </a:t>
            </a:r>
            <a:r>
              <a:rPr lang="en-US" dirty="0" err="1">
                <a:solidFill>
                  <a:srgbClr val="FF0000"/>
                </a:solidFill>
              </a:rPr>
              <a:t>Pribnow</a:t>
            </a:r>
            <a:r>
              <a:rPr lang="en-US" dirty="0">
                <a:solidFill>
                  <a:srgbClr val="FF0000"/>
                </a:solidFill>
              </a:rPr>
              <a:t> sequences</a:t>
            </a:r>
            <a:endParaRPr lang="en-QA" dirty="0">
              <a:solidFill>
                <a:srgbClr val="FF0000"/>
              </a:solidFill>
            </a:endParaRPr>
          </a:p>
        </p:txBody>
      </p:sp>
      <p:sp>
        <p:nvSpPr>
          <p:cNvPr id="9" name="Right Bracket 8">
            <a:extLst>
              <a:ext uri="{FF2B5EF4-FFF2-40B4-BE49-F238E27FC236}">
                <a16:creationId xmlns:a16="http://schemas.microsoft.com/office/drawing/2014/main" id="{59541856-7873-C94C-9428-910A09E4833B}"/>
              </a:ext>
            </a:extLst>
          </p:cNvPr>
          <p:cNvSpPr/>
          <p:nvPr/>
        </p:nvSpPr>
        <p:spPr>
          <a:xfrm rot="16200000">
            <a:off x="6440448" y="-13437"/>
            <a:ext cx="134936" cy="6982855"/>
          </a:xfrm>
          <a:prstGeom prst="righ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0" name="TextBox 9">
            <a:extLst>
              <a:ext uri="{FF2B5EF4-FFF2-40B4-BE49-F238E27FC236}">
                <a16:creationId xmlns:a16="http://schemas.microsoft.com/office/drawing/2014/main" id="{9E1D3A62-64C5-A440-9960-9AB61ED00791}"/>
              </a:ext>
            </a:extLst>
          </p:cNvPr>
          <p:cNvSpPr txBox="1"/>
          <p:nvPr/>
        </p:nvSpPr>
        <p:spPr>
          <a:xfrm>
            <a:off x="838199" y="3876493"/>
            <a:ext cx="1734770" cy="646331"/>
          </a:xfrm>
          <a:prstGeom prst="rect">
            <a:avLst/>
          </a:prstGeom>
          <a:noFill/>
        </p:spPr>
        <p:txBody>
          <a:bodyPr wrap="none" rtlCol="0">
            <a:spAutoFit/>
          </a:bodyPr>
          <a:lstStyle/>
          <a:p>
            <a:r>
              <a:rPr lang="en-QA" dirty="0">
                <a:solidFill>
                  <a:srgbClr val="00B050"/>
                </a:solidFill>
              </a:rPr>
              <a:t>One row for </a:t>
            </a:r>
            <a:br>
              <a:rPr lang="en-QA" dirty="0">
                <a:solidFill>
                  <a:srgbClr val="00B050"/>
                </a:solidFill>
              </a:rPr>
            </a:br>
            <a:r>
              <a:rPr lang="en-QA" dirty="0">
                <a:solidFill>
                  <a:srgbClr val="00B050"/>
                </a:solidFill>
              </a:rPr>
              <a:t>each </a:t>
            </a:r>
            <a:r>
              <a:rPr lang="en-US" dirty="0">
                <a:solidFill>
                  <a:srgbClr val="00B050"/>
                </a:solidFill>
              </a:rPr>
              <a:t>nucleotide</a:t>
            </a:r>
            <a:r>
              <a:rPr lang="en-QA" dirty="0">
                <a:solidFill>
                  <a:srgbClr val="00B050"/>
                </a:solidFill>
              </a:rPr>
              <a:t> </a:t>
            </a:r>
          </a:p>
        </p:txBody>
      </p:sp>
      <p:sp>
        <p:nvSpPr>
          <p:cNvPr id="11" name="Left Bracket 10">
            <a:extLst>
              <a:ext uri="{FF2B5EF4-FFF2-40B4-BE49-F238E27FC236}">
                <a16:creationId xmlns:a16="http://schemas.microsoft.com/office/drawing/2014/main" id="{B9AE2B13-841C-7648-805E-68BF766943EE}"/>
              </a:ext>
            </a:extLst>
          </p:cNvPr>
          <p:cNvSpPr/>
          <p:nvPr/>
        </p:nvSpPr>
        <p:spPr>
          <a:xfrm>
            <a:off x="2618668" y="3567681"/>
            <a:ext cx="95003" cy="1483360"/>
          </a:xfrm>
          <a:prstGeom prst="leftBracket">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solidFill>
                <a:srgbClr val="00B050"/>
              </a:solidFill>
            </a:endParaRPr>
          </a:p>
        </p:txBody>
      </p:sp>
      <p:sp>
        <p:nvSpPr>
          <p:cNvPr id="12" name="TextBox 11">
            <a:extLst>
              <a:ext uri="{FF2B5EF4-FFF2-40B4-BE49-F238E27FC236}">
                <a16:creationId xmlns:a16="http://schemas.microsoft.com/office/drawing/2014/main" id="{0184E900-FD64-F746-B998-CBEACE97214D}"/>
              </a:ext>
            </a:extLst>
          </p:cNvPr>
          <p:cNvSpPr txBox="1"/>
          <p:nvPr/>
        </p:nvSpPr>
        <p:spPr>
          <a:xfrm>
            <a:off x="4115304" y="5046753"/>
            <a:ext cx="4785221" cy="369332"/>
          </a:xfrm>
          <a:prstGeom prst="rect">
            <a:avLst/>
          </a:prstGeom>
          <a:noFill/>
        </p:spPr>
        <p:txBody>
          <a:bodyPr wrap="none" rtlCol="0">
            <a:spAutoFit/>
          </a:bodyPr>
          <a:lstStyle/>
          <a:p>
            <a:r>
              <a:rPr lang="en-QA" b="1" dirty="0">
                <a:solidFill>
                  <a:srgbClr val="00B0F0"/>
                </a:solidFill>
              </a:rPr>
              <a:t>Score of </a:t>
            </a:r>
            <a:r>
              <a:rPr lang="en-US" b="1" dirty="0">
                <a:solidFill>
                  <a:srgbClr val="00B0F0"/>
                </a:solidFill>
              </a:rPr>
              <a:t>TATAAT = 17 + 19 + 8 + 12 + 10 + 19 = 85 </a:t>
            </a:r>
            <a:endParaRPr lang="en-QA" b="1" dirty="0">
              <a:solidFill>
                <a:srgbClr val="00B0F0"/>
              </a:solidFill>
            </a:endParaRPr>
          </a:p>
        </p:txBody>
      </p:sp>
      <p:sp>
        <p:nvSpPr>
          <p:cNvPr id="8" name="Rounded Rectangle 7">
            <a:extLst>
              <a:ext uri="{FF2B5EF4-FFF2-40B4-BE49-F238E27FC236}">
                <a16:creationId xmlns:a16="http://schemas.microsoft.com/office/drawing/2014/main" id="{A772BFBF-9702-7140-9A23-3E7B114E2E17}"/>
              </a:ext>
            </a:extLst>
          </p:cNvPr>
          <p:cNvSpPr/>
          <p:nvPr/>
        </p:nvSpPr>
        <p:spPr>
          <a:xfrm>
            <a:off x="3016488" y="4682569"/>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4" name="Rounded Rectangle 13">
            <a:extLst>
              <a:ext uri="{FF2B5EF4-FFF2-40B4-BE49-F238E27FC236}">
                <a16:creationId xmlns:a16="http://schemas.microsoft.com/office/drawing/2014/main" id="{8E31A3AB-67A2-C84B-B4EA-8B56599AFD4A}"/>
              </a:ext>
            </a:extLst>
          </p:cNvPr>
          <p:cNvSpPr/>
          <p:nvPr/>
        </p:nvSpPr>
        <p:spPr>
          <a:xfrm>
            <a:off x="4198088" y="3576796"/>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5" name="Rounded Rectangle 14">
            <a:extLst>
              <a:ext uri="{FF2B5EF4-FFF2-40B4-BE49-F238E27FC236}">
                <a16:creationId xmlns:a16="http://schemas.microsoft.com/office/drawing/2014/main" id="{88962C61-0741-9246-83A6-9173CB124316}"/>
              </a:ext>
            </a:extLst>
          </p:cNvPr>
          <p:cNvSpPr/>
          <p:nvPr/>
        </p:nvSpPr>
        <p:spPr>
          <a:xfrm>
            <a:off x="5344542" y="4680203"/>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6" name="Rounded Rectangle 15">
            <a:extLst>
              <a:ext uri="{FF2B5EF4-FFF2-40B4-BE49-F238E27FC236}">
                <a16:creationId xmlns:a16="http://schemas.microsoft.com/office/drawing/2014/main" id="{B64D2A2B-5555-0344-A79D-211AAEDA23E8}"/>
              </a:ext>
            </a:extLst>
          </p:cNvPr>
          <p:cNvSpPr/>
          <p:nvPr/>
        </p:nvSpPr>
        <p:spPr>
          <a:xfrm>
            <a:off x="6507914" y="3576795"/>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7" name="Rounded Rectangle 16">
            <a:extLst>
              <a:ext uri="{FF2B5EF4-FFF2-40B4-BE49-F238E27FC236}">
                <a16:creationId xmlns:a16="http://schemas.microsoft.com/office/drawing/2014/main" id="{C1B394D4-C9B5-3F48-BB08-53FB7146FACF}"/>
              </a:ext>
            </a:extLst>
          </p:cNvPr>
          <p:cNvSpPr/>
          <p:nvPr/>
        </p:nvSpPr>
        <p:spPr>
          <a:xfrm>
            <a:off x="7689514" y="3576794"/>
            <a:ext cx="1128226"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8" name="Rounded Rectangle 17">
            <a:extLst>
              <a:ext uri="{FF2B5EF4-FFF2-40B4-BE49-F238E27FC236}">
                <a16:creationId xmlns:a16="http://schemas.microsoft.com/office/drawing/2014/main" id="{109B86FA-816C-0640-908B-12FA1CA12E20}"/>
              </a:ext>
            </a:extLst>
          </p:cNvPr>
          <p:cNvSpPr/>
          <p:nvPr/>
        </p:nvSpPr>
        <p:spPr>
          <a:xfrm>
            <a:off x="8817743" y="4680203"/>
            <a:ext cx="1181600" cy="337653"/>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6" name="Rounded Rectangle 5">
            <a:extLst>
              <a:ext uri="{FF2B5EF4-FFF2-40B4-BE49-F238E27FC236}">
                <a16:creationId xmlns:a16="http://schemas.microsoft.com/office/drawing/2014/main" id="{0D5611D8-196B-2641-97E0-F54A2DBB9923}"/>
              </a:ext>
            </a:extLst>
          </p:cNvPr>
          <p:cNvSpPr/>
          <p:nvPr/>
        </p:nvSpPr>
        <p:spPr>
          <a:xfrm>
            <a:off x="10194324" y="3545459"/>
            <a:ext cx="1717590" cy="1501294"/>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This matrix is the result of </a:t>
            </a:r>
            <a:r>
              <a:rPr lang="en-QA" sz="2400" b="1" dirty="0">
                <a:solidFill>
                  <a:schemeClr val="tx1"/>
                </a:solidFill>
              </a:rPr>
              <a:t>w</a:t>
            </a:r>
            <a:r>
              <a:rPr lang="en-QA" sz="2400" dirty="0">
                <a:solidFill>
                  <a:schemeClr val="tx1"/>
                </a:solidFill>
              </a:rPr>
              <a:t>.</a:t>
            </a:r>
            <a:r>
              <a:rPr lang="en-QA" sz="2400" b="1" dirty="0">
                <a:solidFill>
                  <a:schemeClr val="tx1"/>
                </a:solidFill>
              </a:rPr>
              <a:t>x</a:t>
            </a:r>
            <a:endParaRPr lang="en-QA" sz="2400" b="1" baseline="30000" dirty="0">
              <a:solidFill>
                <a:schemeClr val="tx1"/>
              </a:solidFill>
            </a:endParaRPr>
          </a:p>
        </p:txBody>
      </p:sp>
    </p:spTree>
    <p:extLst>
      <p:ext uri="{BB962C8B-B14F-4D97-AF65-F5344CB8AC3E}">
        <p14:creationId xmlns:p14="http://schemas.microsoft.com/office/powerpoint/2010/main" val="41373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animBg="1"/>
      <p:bldP spid="14" grpId="0" animBg="1"/>
      <p:bldP spid="15" grpId="0" animBg="1"/>
      <p:bldP spid="16"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Perceptron algorithm:</a:t>
            </a:r>
          </a:p>
          <a:p>
            <a:pPr marL="914400" lvl="1" indent="-457200">
              <a:buFont typeface="+mj-lt"/>
              <a:buAutoNum type="arabicPeriod"/>
            </a:pPr>
            <a:r>
              <a:rPr lang="en-US" dirty="0"/>
              <a:t>Assume 𝞱 is 0 and initialize the weight vector, </a:t>
            </a:r>
            <a:r>
              <a:rPr lang="en-US" b="1" dirty="0"/>
              <a:t>w</a:t>
            </a:r>
            <a:r>
              <a:rPr lang="en-US" dirty="0"/>
              <a:t>, to random numbers</a:t>
            </a:r>
          </a:p>
          <a:p>
            <a:pPr marL="914400" lvl="1" indent="-457200">
              <a:buFont typeface="+mj-lt"/>
              <a:buAutoNum type="arabicPeriod"/>
            </a:pPr>
            <a:r>
              <a:rPr lang="en-US" dirty="0"/>
              <a:t>Pick a learning-rate, </a:t>
            </a:r>
            <a:r>
              <a:rPr lang="en-US" dirty="0">
                <a:solidFill>
                  <a:srgbClr val="00B050"/>
                </a:solidFill>
              </a:rPr>
              <a:t>𝞪</a:t>
            </a:r>
            <a:r>
              <a:rPr lang="en-US" dirty="0"/>
              <a:t>, that is a small, positive real number</a:t>
            </a:r>
          </a:p>
          <a:p>
            <a:pPr lvl="2"/>
            <a:r>
              <a:rPr lang="en-US" b="1" dirty="0">
                <a:solidFill>
                  <a:srgbClr val="FFC000"/>
                </a:solidFill>
              </a:rPr>
              <a:t>Note</a:t>
            </a:r>
            <a:r>
              <a:rPr lang="en-US" dirty="0"/>
              <a:t>: The choice of </a:t>
            </a:r>
            <a:r>
              <a:rPr lang="en-US" dirty="0">
                <a:solidFill>
                  <a:srgbClr val="00B050"/>
                </a:solidFill>
              </a:rPr>
              <a:t>𝞪</a:t>
            </a:r>
            <a:r>
              <a:rPr lang="en-US" dirty="0"/>
              <a:t> affects the convergence of the perceptron. If 𝞪 is too small, convergence is slow; if it is too big, the decision boundary will “dance around” and again will converge slowly, if at all</a:t>
            </a:r>
          </a:p>
          <a:p>
            <a:pPr marL="914400" lvl="1" indent="-457200">
              <a:buFont typeface="+mj-lt"/>
              <a:buAutoNum type="arabicPeriod"/>
            </a:pPr>
            <a:r>
              <a:rPr lang="en-US" dirty="0"/>
              <a:t>Consider each training example </a:t>
            </a:r>
            <a:r>
              <a:rPr lang="en-US" i="1" dirty="0"/>
              <a:t>t</a:t>
            </a:r>
            <a:r>
              <a:rPr lang="en-US" dirty="0"/>
              <a:t> = (</a:t>
            </a:r>
            <a:r>
              <a:rPr lang="en-US" b="1" dirty="0">
                <a:solidFill>
                  <a:srgbClr val="00B0F0"/>
                </a:solidFill>
              </a:rPr>
              <a:t>x</a:t>
            </a:r>
            <a:r>
              <a:rPr lang="en-US" dirty="0"/>
              <a:t>, </a:t>
            </a:r>
            <a:r>
              <a:rPr lang="en-US" dirty="0">
                <a:solidFill>
                  <a:srgbClr val="FF0000"/>
                </a:solidFill>
              </a:rPr>
              <a:t>y</a:t>
            </a:r>
            <a:r>
              <a:rPr lang="en-US" dirty="0"/>
              <a:t>) in turn:</a:t>
            </a:r>
          </a:p>
          <a:p>
            <a:pPr marL="1371600" lvl="2" indent="-457200">
              <a:buFont typeface="+mj-lt"/>
              <a:buAutoNum type="alphaLcPeriod"/>
            </a:pPr>
            <a:r>
              <a:rPr lang="en-US" dirty="0"/>
              <a:t>Let </a:t>
            </a:r>
            <a:r>
              <a:rPr lang="en-US" dirty="0">
                <a:solidFill>
                  <a:srgbClr val="FF0000"/>
                </a:solidFill>
              </a:rPr>
              <a:t>y′</a:t>
            </a:r>
            <a:r>
              <a:rPr lang="en-US" dirty="0"/>
              <a:t> = </a:t>
            </a:r>
            <a:r>
              <a:rPr lang="en-US" b="1" i="1" dirty="0"/>
              <a:t>score</a:t>
            </a:r>
            <a:r>
              <a:rPr lang="en-US" dirty="0"/>
              <a:t>(</a:t>
            </a:r>
            <a:r>
              <a:rPr lang="en-US" b="1" dirty="0" err="1"/>
              <a:t>w</a:t>
            </a:r>
            <a:r>
              <a:rPr lang="en-US" dirty="0" err="1"/>
              <a:t>.</a:t>
            </a:r>
            <a:r>
              <a:rPr lang="en-US" b="1" dirty="0" err="1">
                <a:solidFill>
                  <a:srgbClr val="00B0F0"/>
                </a:solidFill>
              </a:rPr>
              <a:t>x</a:t>
            </a:r>
            <a:r>
              <a:rPr lang="en-US" dirty="0"/>
              <a:t>)</a:t>
            </a:r>
          </a:p>
          <a:p>
            <a:pPr marL="1371600" lvl="2" indent="-457200">
              <a:buFont typeface="+mj-lt"/>
              <a:buAutoNum type="alphaLcPeriod"/>
            </a:pPr>
            <a:r>
              <a:rPr lang="en-US" dirty="0"/>
              <a:t>If </a:t>
            </a:r>
            <a:r>
              <a:rPr lang="en-US" dirty="0">
                <a:solidFill>
                  <a:srgbClr val="FF0000"/>
                </a:solidFill>
              </a:rPr>
              <a:t>y′</a:t>
            </a:r>
            <a:r>
              <a:rPr lang="en-US" dirty="0"/>
              <a:t> and </a:t>
            </a:r>
            <a:r>
              <a:rPr lang="en-US" dirty="0">
                <a:solidFill>
                  <a:srgbClr val="FF0000"/>
                </a:solidFill>
              </a:rPr>
              <a:t>y</a:t>
            </a:r>
            <a:r>
              <a:rPr lang="en-US" dirty="0"/>
              <a:t> have the same sign, do nothing; </a:t>
            </a:r>
            <a:r>
              <a:rPr lang="en-US" i="1" dirty="0"/>
              <a:t>t</a:t>
            </a:r>
            <a:r>
              <a:rPr lang="en-US" dirty="0"/>
              <a:t> is properly classified</a:t>
            </a:r>
          </a:p>
          <a:p>
            <a:pPr marL="1371600" lvl="2" indent="-457200">
              <a:buFont typeface="+mj-lt"/>
              <a:buAutoNum type="alphaLcPeriod"/>
            </a:pPr>
            <a:r>
              <a:rPr lang="en-US" dirty="0"/>
              <a:t>if </a:t>
            </a:r>
            <a:r>
              <a:rPr lang="en-US" dirty="0">
                <a:solidFill>
                  <a:srgbClr val="FF0000"/>
                </a:solidFill>
              </a:rPr>
              <a:t>y′</a:t>
            </a:r>
            <a:r>
              <a:rPr lang="en-US" dirty="0"/>
              <a:t> and </a:t>
            </a:r>
            <a:r>
              <a:rPr lang="en-US" dirty="0">
                <a:solidFill>
                  <a:srgbClr val="FF0000"/>
                </a:solidFill>
              </a:rPr>
              <a:t>y</a:t>
            </a:r>
            <a:r>
              <a:rPr lang="en-US" dirty="0"/>
              <a:t> have different signs, or </a:t>
            </a:r>
            <a:r>
              <a:rPr lang="en-US" dirty="0">
                <a:solidFill>
                  <a:srgbClr val="FF0000"/>
                </a:solidFill>
              </a:rPr>
              <a:t>y′</a:t>
            </a:r>
            <a:r>
              <a:rPr lang="en-US" dirty="0"/>
              <a:t> = 0, replace </a:t>
            </a:r>
            <a:r>
              <a:rPr lang="en-US" b="1" dirty="0"/>
              <a:t>w</a:t>
            </a:r>
            <a:r>
              <a:rPr lang="en-US" dirty="0"/>
              <a:t> by </a:t>
            </a:r>
            <a:r>
              <a:rPr lang="en-US" b="1" dirty="0"/>
              <a:t>w</a:t>
            </a:r>
            <a:r>
              <a:rPr lang="en-US" dirty="0"/>
              <a:t> + </a:t>
            </a:r>
            <a:r>
              <a:rPr lang="en-US" dirty="0">
                <a:solidFill>
                  <a:srgbClr val="00B050"/>
                </a:solidFill>
              </a:rPr>
              <a:t>𝞪</a:t>
            </a:r>
            <a:r>
              <a:rPr lang="en-US" dirty="0"/>
              <a:t>.</a:t>
            </a:r>
            <a:r>
              <a:rPr lang="en-US" b="1" dirty="0" err="1">
                <a:solidFill>
                  <a:srgbClr val="00B0F0"/>
                </a:solidFill>
              </a:rPr>
              <a:t>x</a:t>
            </a:r>
            <a:r>
              <a:rPr lang="en-US" dirty="0" err="1"/>
              <a:t>.</a:t>
            </a:r>
            <a:r>
              <a:rPr lang="en-US" dirty="0" err="1">
                <a:solidFill>
                  <a:srgbClr val="FF0000"/>
                </a:solidFill>
              </a:rPr>
              <a:t>y</a:t>
            </a:r>
            <a:r>
              <a:rPr lang="en-US" dirty="0"/>
              <a:t>. That is, adjust </a:t>
            </a:r>
            <a:r>
              <a:rPr lang="en-US" b="1" dirty="0"/>
              <a:t>w</a:t>
            </a:r>
            <a:r>
              <a:rPr lang="en-US" dirty="0"/>
              <a:t> slightly in the direction of </a:t>
            </a:r>
            <a:r>
              <a:rPr lang="en-US" b="1" dirty="0">
                <a:solidFill>
                  <a:srgbClr val="00B0F0"/>
                </a:solidFill>
              </a:rPr>
              <a:t>x</a:t>
            </a:r>
          </a:p>
          <a:p>
            <a:pPr lvl="2"/>
            <a:endParaRPr lang="en-US" dirty="0"/>
          </a:p>
          <a:p>
            <a:pPr lvl="1"/>
            <a:endParaRPr lang="en-US" dirty="0"/>
          </a:p>
        </p:txBody>
      </p:sp>
    </p:spTree>
    <p:extLst>
      <p:ext uri="{BB962C8B-B14F-4D97-AF65-F5344CB8AC3E}">
        <p14:creationId xmlns:p14="http://schemas.microsoft.com/office/powerpoint/2010/main" val="44123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When to stop the perceptron algorithm? </a:t>
            </a:r>
          </a:p>
          <a:p>
            <a:pPr lvl="1"/>
            <a:r>
              <a:rPr lang="en-US" dirty="0"/>
              <a:t>Ideally, you want it to stop when it converges (i.e., when it learnt enough and can now render quite accurate during inference)</a:t>
            </a:r>
          </a:p>
          <a:p>
            <a:pPr lvl="1"/>
            <a:endParaRPr lang="en-US" dirty="0"/>
          </a:p>
          <a:p>
            <a:pPr lvl="1"/>
            <a:r>
              <a:rPr lang="en-US" dirty="0"/>
              <a:t>We can repeat step 3 in the perceptron algorithm and:</a:t>
            </a:r>
          </a:p>
          <a:p>
            <a:pPr marL="1371600" lvl="2" indent="-457200">
              <a:buFont typeface="+mj-lt"/>
              <a:buAutoNum type="alphaLcPeriod"/>
            </a:pPr>
            <a:r>
              <a:rPr lang="en-US" sz="2400" dirty="0"/>
              <a:t>Terminate after a fixed number of rounds</a:t>
            </a:r>
          </a:p>
          <a:p>
            <a:pPr marL="1371600" lvl="2" indent="-457200">
              <a:buFont typeface="+mj-lt"/>
              <a:buAutoNum type="alphaLcPeriod"/>
            </a:pPr>
            <a:r>
              <a:rPr lang="en-US" sz="2400" dirty="0"/>
              <a:t>Or, terminate when the number of misclassified training examples stops changing</a:t>
            </a:r>
          </a:p>
          <a:p>
            <a:pPr marL="1371600" lvl="2" indent="-457200">
              <a:buFont typeface="+mj-lt"/>
              <a:buAutoNum type="alphaLcPeriod"/>
            </a:pPr>
            <a:r>
              <a:rPr lang="en-US" sz="2400" dirty="0"/>
              <a:t>Or, withhold a test set from the training data, and after each round, run the perceptron on the test data. Afterwards, terminate the algorithm when the number of errors on the test set stops changing</a:t>
            </a:r>
          </a:p>
          <a:p>
            <a:pPr lvl="2"/>
            <a:endParaRPr lang="en-US" dirty="0"/>
          </a:p>
          <a:p>
            <a:pPr lvl="1"/>
            <a:endParaRPr lang="en-US" dirty="0"/>
          </a:p>
        </p:txBody>
      </p:sp>
    </p:spTree>
    <p:extLst>
      <p:ext uri="{BB962C8B-B14F-4D97-AF65-F5344CB8AC3E}">
        <p14:creationId xmlns:p14="http://schemas.microsoft.com/office/powerpoint/2010/main" val="241302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13279</TotalTime>
  <Words>1214</Words>
  <Application>Microsoft Macintosh PowerPoint</Application>
  <PresentationFormat>Widescreen</PresentationFormat>
  <Paragraphs>156</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 Math</vt:lpstr>
      <vt:lpstr>Office Theme</vt:lpstr>
      <vt:lpstr>AI for Medicine </vt:lpstr>
      <vt:lpstr>Today…</vt:lpstr>
      <vt:lpstr>Back to Where We Started…</vt:lpstr>
      <vt:lpstr>From Abstraction to Representation</vt:lpstr>
      <vt:lpstr>From Representation to Training</vt:lpstr>
      <vt:lpstr>From Representation to Training</vt:lpstr>
      <vt:lpstr>Recall: Scores Over Position Weight Matrices</vt:lpstr>
      <vt:lpstr>Training</vt:lpstr>
      <vt:lpstr>Training</vt:lpstr>
      <vt:lpstr>From Training to Inference</vt:lpstr>
      <vt:lpstr>Next Wednesday’s Lecture…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261</cp:revision>
  <dcterms:created xsi:type="dcterms:W3CDTF">2021-01-17T12:09:16Z</dcterms:created>
  <dcterms:modified xsi:type="dcterms:W3CDTF">2022-02-10T17:16:53Z</dcterms:modified>
</cp:coreProperties>
</file>